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7"/>
  </p:notesMasterIdLst>
  <p:sldIdLst>
    <p:sldId id="263" r:id="rId3"/>
    <p:sldId id="264" r:id="rId4"/>
    <p:sldId id="257" r:id="rId5"/>
    <p:sldId id="258" r:id="rId6"/>
    <p:sldId id="307" r:id="rId7"/>
    <p:sldId id="308" r:id="rId8"/>
    <p:sldId id="299" r:id="rId9"/>
    <p:sldId id="310" r:id="rId10"/>
    <p:sldId id="312" r:id="rId11"/>
    <p:sldId id="315" r:id="rId12"/>
    <p:sldId id="303" r:id="rId13"/>
    <p:sldId id="317" r:id="rId14"/>
    <p:sldId id="260"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32" y="6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4F98E1-676E-4E7C-A988-AADA86A6A01A}" type="doc">
      <dgm:prSet loTypeId="urn:microsoft.com/office/officeart/2018/5/layout/IconCircle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812410A5-A04E-4A73-BE84-442C3821E96F}">
      <dgm:prSet/>
      <dgm:spPr/>
      <dgm:t>
        <a:bodyPr/>
        <a:lstStyle/>
        <a:p>
          <a:pPr>
            <a:defRPr cap="all"/>
          </a:pPr>
          <a:r>
            <a:rPr lang="en-US" b="1" dirty="0"/>
            <a:t>Introduction: </a:t>
          </a:r>
          <a:br>
            <a:rPr lang="en-US" dirty="0"/>
          </a:br>
          <a:r>
            <a:rPr lang="en-US" dirty="0"/>
            <a:t>Book Store Chatbot Prototype, a cutting-edge solution designed to enhance user experience in the realm of online bookstores</a:t>
          </a:r>
        </a:p>
      </dgm:t>
    </dgm:pt>
    <dgm:pt modelId="{E7A5CEF3-DEF4-4E0B-B60B-7EE4294FF3A2}" type="parTrans" cxnId="{D9A02D2C-7CA3-4E08-A8C0-0A7E97CE9C74}">
      <dgm:prSet/>
      <dgm:spPr/>
      <dgm:t>
        <a:bodyPr/>
        <a:lstStyle/>
        <a:p>
          <a:endParaRPr lang="en-US"/>
        </a:p>
      </dgm:t>
    </dgm:pt>
    <dgm:pt modelId="{70CEB186-A468-4302-A5D3-75CF7CFC01C3}" type="sibTrans" cxnId="{D9A02D2C-7CA3-4E08-A8C0-0A7E97CE9C74}">
      <dgm:prSet/>
      <dgm:spPr/>
      <dgm:t>
        <a:bodyPr/>
        <a:lstStyle/>
        <a:p>
          <a:endParaRPr lang="en-US"/>
        </a:p>
      </dgm:t>
    </dgm:pt>
    <dgm:pt modelId="{1B8D1216-DC11-44C3-B463-B560AF4F1EB0}">
      <dgm:prSet/>
      <dgm:spPr/>
      <dgm:t>
        <a:bodyPr/>
        <a:lstStyle/>
        <a:p>
          <a:pPr>
            <a:defRPr cap="all"/>
          </a:pPr>
          <a:r>
            <a:rPr lang="en-US" b="1" dirty="0"/>
            <a:t>Methodology : </a:t>
          </a:r>
          <a:br>
            <a:rPr lang="en-US" b="1" dirty="0"/>
          </a:br>
          <a:r>
            <a:rPr lang="en-US" b="1" dirty="0"/>
            <a:t>LLM</a:t>
          </a:r>
          <a:br>
            <a:rPr lang="en-US" b="1" dirty="0"/>
          </a:br>
          <a:r>
            <a:rPr lang="en-US" b="1" dirty="0"/>
            <a:t>Database</a:t>
          </a:r>
          <a:br>
            <a:rPr lang="en-US" b="1" dirty="0"/>
          </a:br>
          <a:r>
            <a:rPr lang="en-US" b="1" dirty="0"/>
            <a:t>API</a:t>
          </a:r>
          <a:br>
            <a:rPr lang="en-US" b="1" dirty="0"/>
          </a:br>
          <a:r>
            <a:rPr lang="en-US" b="1" dirty="0"/>
            <a:t>User Interface</a:t>
          </a:r>
          <a:br>
            <a:rPr lang="en-US" dirty="0"/>
          </a:br>
          <a:endParaRPr lang="en-US" dirty="0"/>
        </a:p>
      </dgm:t>
    </dgm:pt>
    <dgm:pt modelId="{AF20C582-A8AA-4241-8B7A-3DFA6B9799F3}" type="parTrans" cxnId="{2A1D1DBE-4139-413B-BB00-0712320E169E}">
      <dgm:prSet/>
      <dgm:spPr/>
      <dgm:t>
        <a:bodyPr/>
        <a:lstStyle/>
        <a:p>
          <a:endParaRPr lang="en-US"/>
        </a:p>
      </dgm:t>
    </dgm:pt>
    <dgm:pt modelId="{5276ABD1-3676-449D-9A78-DDF8EEACEC86}" type="sibTrans" cxnId="{2A1D1DBE-4139-413B-BB00-0712320E169E}">
      <dgm:prSet/>
      <dgm:spPr/>
      <dgm:t>
        <a:bodyPr/>
        <a:lstStyle/>
        <a:p>
          <a:endParaRPr lang="en-US"/>
        </a:p>
      </dgm:t>
    </dgm:pt>
    <dgm:pt modelId="{4EF39BA4-191A-4DC5-A1F9-78AC6B2D0548}">
      <dgm:prSet/>
      <dgm:spPr/>
      <dgm:t>
        <a:bodyPr/>
        <a:lstStyle/>
        <a:p>
          <a:pPr>
            <a:defRPr cap="all"/>
          </a:pPr>
          <a:r>
            <a:rPr lang="en-US" b="1" dirty="0"/>
            <a:t>Implementation:  </a:t>
          </a:r>
          <a:r>
            <a:rPr lang="en-US" dirty="0"/>
            <a:t>Implementing a POC using RAG model, Open-AI ( GPT 3.5 ) , Chroma DB</a:t>
          </a:r>
          <a:br>
            <a:rPr lang="en-US" dirty="0"/>
          </a:br>
          <a:r>
            <a:rPr lang="en-US" dirty="0"/>
            <a:t> </a:t>
          </a:r>
        </a:p>
      </dgm:t>
    </dgm:pt>
    <dgm:pt modelId="{434992C5-C204-441E-A27E-7A6B6344B8EA}" type="parTrans" cxnId="{5F06A2C9-BCB7-48FA-9324-1F588BD69D91}">
      <dgm:prSet/>
      <dgm:spPr/>
      <dgm:t>
        <a:bodyPr/>
        <a:lstStyle/>
        <a:p>
          <a:endParaRPr lang="en-US"/>
        </a:p>
      </dgm:t>
    </dgm:pt>
    <dgm:pt modelId="{54FCFE10-ECDA-427E-B093-85B4439B435F}" type="sibTrans" cxnId="{5F06A2C9-BCB7-48FA-9324-1F588BD69D91}">
      <dgm:prSet/>
      <dgm:spPr/>
      <dgm:t>
        <a:bodyPr/>
        <a:lstStyle/>
        <a:p>
          <a:endParaRPr lang="en-US"/>
        </a:p>
      </dgm:t>
    </dgm:pt>
    <dgm:pt modelId="{F8CF9141-C894-45CC-8BB8-3A1C6FFADF9B}">
      <dgm:prSet/>
      <dgm:spPr/>
      <dgm:t>
        <a:bodyPr/>
        <a:lstStyle/>
        <a:p>
          <a:pPr>
            <a:defRPr cap="all"/>
          </a:pPr>
          <a:r>
            <a:rPr lang="en-US" b="1" dirty="0"/>
            <a:t>Future Works</a:t>
          </a:r>
          <a:r>
            <a:rPr lang="en-US" dirty="0"/>
            <a:t>: How to improve the model efficiency </a:t>
          </a:r>
        </a:p>
      </dgm:t>
    </dgm:pt>
    <dgm:pt modelId="{47543EE5-641E-4DE5-B59E-BFCDE80392C5}" type="parTrans" cxnId="{4E3E4942-696D-432E-8205-1E97938CDC9E}">
      <dgm:prSet/>
      <dgm:spPr/>
      <dgm:t>
        <a:bodyPr/>
        <a:lstStyle/>
        <a:p>
          <a:endParaRPr lang="en-US"/>
        </a:p>
      </dgm:t>
    </dgm:pt>
    <dgm:pt modelId="{191ED4D3-E7C0-4E65-92E7-918E416F5102}" type="sibTrans" cxnId="{4E3E4942-696D-432E-8205-1E97938CDC9E}">
      <dgm:prSet/>
      <dgm:spPr/>
      <dgm:t>
        <a:bodyPr/>
        <a:lstStyle/>
        <a:p>
          <a:endParaRPr lang="en-US"/>
        </a:p>
      </dgm:t>
    </dgm:pt>
    <dgm:pt modelId="{47B72B02-B291-4CFE-BD16-90F7B5FE08A0}" type="pres">
      <dgm:prSet presAssocID="{224F98E1-676E-4E7C-A988-AADA86A6A01A}" presName="root" presStyleCnt="0">
        <dgm:presLayoutVars>
          <dgm:dir/>
          <dgm:resizeHandles val="exact"/>
        </dgm:presLayoutVars>
      </dgm:prSet>
      <dgm:spPr/>
    </dgm:pt>
    <dgm:pt modelId="{C6944588-9930-462D-B675-E275EF14A6FC}" type="pres">
      <dgm:prSet presAssocID="{812410A5-A04E-4A73-BE84-442C3821E96F}" presName="compNode" presStyleCnt="0"/>
      <dgm:spPr/>
    </dgm:pt>
    <dgm:pt modelId="{20EC24C4-DF1C-4C15-9B47-C24ABFA0303B}" type="pres">
      <dgm:prSet presAssocID="{812410A5-A04E-4A73-BE84-442C3821E96F}" presName="iconBgRect" presStyleLbl="bgShp" presStyleIdx="0" presStyleCnt="4"/>
      <dgm:spPr/>
    </dgm:pt>
    <dgm:pt modelId="{D230CEA1-DBB9-4D6D-A526-18BEE100E7A5}" type="pres">
      <dgm:prSet presAssocID="{812410A5-A04E-4A73-BE84-442C3821E96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9C73B3DA-B9E9-4B81-A819-BE7F201C84E7}" type="pres">
      <dgm:prSet presAssocID="{812410A5-A04E-4A73-BE84-442C3821E96F}" presName="spaceRect" presStyleCnt="0"/>
      <dgm:spPr/>
    </dgm:pt>
    <dgm:pt modelId="{F37AB122-EE64-4008-9A76-CB63E29F13B9}" type="pres">
      <dgm:prSet presAssocID="{812410A5-A04E-4A73-BE84-442C3821E96F}" presName="textRect" presStyleLbl="revTx" presStyleIdx="0" presStyleCnt="4">
        <dgm:presLayoutVars>
          <dgm:chMax val="1"/>
          <dgm:chPref val="1"/>
        </dgm:presLayoutVars>
      </dgm:prSet>
      <dgm:spPr/>
    </dgm:pt>
    <dgm:pt modelId="{24C0205B-4A61-4E8E-A1F1-C1A12D70D528}" type="pres">
      <dgm:prSet presAssocID="{70CEB186-A468-4302-A5D3-75CF7CFC01C3}" presName="sibTrans" presStyleCnt="0"/>
      <dgm:spPr/>
    </dgm:pt>
    <dgm:pt modelId="{37645A37-3B18-4CA9-8CB4-07FAF8EC9DEC}" type="pres">
      <dgm:prSet presAssocID="{1B8D1216-DC11-44C3-B463-B560AF4F1EB0}" presName="compNode" presStyleCnt="0"/>
      <dgm:spPr/>
    </dgm:pt>
    <dgm:pt modelId="{29163775-0F12-46B8-8ECD-ED0F48FA4D5D}" type="pres">
      <dgm:prSet presAssocID="{1B8D1216-DC11-44C3-B463-B560AF4F1EB0}" presName="iconBgRect" presStyleLbl="bgShp" presStyleIdx="1" presStyleCnt="4"/>
      <dgm:spPr/>
    </dgm:pt>
    <dgm:pt modelId="{4754D789-C368-4889-8659-C4FDB0E86951}" type="pres">
      <dgm:prSet presAssocID="{1B8D1216-DC11-44C3-B463-B560AF4F1EB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9B8D3C8B-DE1C-4F91-953F-FB286A96B838}" type="pres">
      <dgm:prSet presAssocID="{1B8D1216-DC11-44C3-B463-B560AF4F1EB0}" presName="spaceRect" presStyleCnt="0"/>
      <dgm:spPr/>
    </dgm:pt>
    <dgm:pt modelId="{755C0270-09A0-465F-88C3-6BA7495F8F7B}" type="pres">
      <dgm:prSet presAssocID="{1B8D1216-DC11-44C3-B463-B560AF4F1EB0}" presName="textRect" presStyleLbl="revTx" presStyleIdx="1" presStyleCnt="4">
        <dgm:presLayoutVars>
          <dgm:chMax val="1"/>
          <dgm:chPref val="1"/>
        </dgm:presLayoutVars>
      </dgm:prSet>
      <dgm:spPr/>
    </dgm:pt>
    <dgm:pt modelId="{163EA911-6FCF-4335-98CB-E07620B02BD6}" type="pres">
      <dgm:prSet presAssocID="{5276ABD1-3676-449D-9A78-DDF8EEACEC86}" presName="sibTrans" presStyleCnt="0"/>
      <dgm:spPr/>
    </dgm:pt>
    <dgm:pt modelId="{B0B4EE5D-DE87-4C5B-B5F5-58E5BADE49FF}" type="pres">
      <dgm:prSet presAssocID="{4EF39BA4-191A-4DC5-A1F9-78AC6B2D0548}" presName="compNode" presStyleCnt="0"/>
      <dgm:spPr/>
    </dgm:pt>
    <dgm:pt modelId="{6B1096F1-A1CB-48D8-8B69-F98B9A476359}" type="pres">
      <dgm:prSet presAssocID="{4EF39BA4-191A-4DC5-A1F9-78AC6B2D0548}" presName="iconBgRect" presStyleLbl="bgShp" presStyleIdx="2" presStyleCnt="4"/>
      <dgm:spPr/>
    </dgm:pt>
    <dgm:pt modelId="{500F730C-6E47-4219-BD98-B0EE1F908B1E}" type="pres">
      <dgm:prSet presAssocID="{4EF39BA4-191A-4DC5-A1F9-78AC6B2D054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2D1A6E9F-F30D-42C0-9C80-D2A971FC45F9}" type="pres">
      <dgm:prSet presAssocID="{4EF39BA4-191A-4DC5-A1F9-78AC6B2D0548}" presName="spaceRect" presStyleCnt="0"/>
      <dgm:spPr/>
    </dgm:pt>
    <dgm:pt modelId="{11E6E20E-2259-4E04-825F-B1C8EA471969}" type="pres">
      <dgm:prSet presAssocID="{4EF39BA4-191A-4DC5-A1F9-78AC6B2D0548}" presName="textRect" presStyleLbl="revTx" presStyleIdx="2" presStyleCnt="4">
        <dgm:presLayoutVars>
          <dgm:chMax val="1"/>
          <dgm:chPref val="1"/>
        </dgm:presLayoutVars>
      </dgm:prSet>
      <dgm:spPr/>
    </dgm:pt>
    <dgm:pt modelId="{0BE1AF71-94B2-49FE-84ED-88DD4C2408F1}" type="pres">
      <dgm:prSet presAssocID="{54FCFE10-ECDA-427E-B093-85B4439B435F}" presName="sibTrans" presStyleCnt="0"/>
      <dgm:spPr/>
    </dgm:pt>
    <dgm:pt modelId="{027BC013-D218-47EE-9F9E-50CAC4E223D5}" type="pres">
      <dgm:prSet presAssocID="{F8CF9141-C894-45CC-8BB8-3A1C6FFADF9B}" presName="compNode" presStyleCnt="0"/>
      <dgm:spPr/>
    </dgm:pt>
    <dgm:pt modelId="{AD8E6DC4-BE94-4BF3-AF0E-681C94F81F35}" type="pres">
      <dgm:prSet presAssocID="{F8CF9141-C894-45CC-8BB8-3A1C6FFADF9B}" presName="iconBgRect" presStyleLbl="bgShp" presStyleIdx="3" presStyleCnt="4"/>
      <dgm:spPr/>
    </dgm:pt>
    <dgm:pt modelId="{2C89A49C-07EF-400B-AFD6-5B8904E410AD}" type="pres">
      <dgm:prSet presAssocID="{F8CF9141-C894-45CC-8BB8-3A1C6FFADF9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pward trend"/>
        </a:ext>
      </dgm:extLst>
    </dgm:pt>
    <dgm:pt modelId="{443EBC24-B32A-4A1C-9C7D-46A8C2A761CD}" type="pres">
      <dgm:prSet presAssocID="{F8CF9141-C894-45CC-8BB8-3A1C6FFADF9B}" presName="spaceRect" presStyleCnt="0"/>
      <dgm:spPr/>
    </dgm:pt>
    <dgm:pt modelId="{0AEDECEA-FB86-415F-944E-88680216FE7C}" type="pres">
      <dgm:prSet presAssocID="{F8CF9141-C894-45CC-8BB8-3A1C6FFADF9B}" presName="textRect" presStyleLbl="revTx" presStyleIdx="3" presStyleCnt="4">
        <dgm:presLayoutVars>
          <dgm:chMax val="1"/>
          <dgm:chPref val="1"/>
        </dgm:presLayoutVars>
      </dgm:prSet>
      <dgm:spPr/>
    </dgm:pt>
  </dgm:ptLst>
  <dgm:cxnLst>
    <dgm:cxn modelId="{A37C801D-50E0-463B-AC11-CFA155D5D7B1}" type="presOf" srcId="{F8CF9141-C894-45CC-8BB8-3A1C6FFADF9B}" destId="{0AEDECEA-FB86-415F-944E-88680216FE7C}" srcOrd="0" destOrd="0" presId="urn:microsoft.com/office/officeart/2018/5/layout/IconCircleLabelList"/>
    <dgm:cxn modelId="{D9A02D2C-7CA3-4E08-A8C0-0A7E97CE9C74}" srcId="{224F98E1-676E-4E7C-A988-AADA86A6A01A}" destId="{812410A5-A04E-4A73-BE84-442C3821E96F}" srcOrd="0" destOrd="0" parTransId="{E7A5CEF3-DEF4-4E0B-B60B-7EE4294FF3A2}" sibTransId="{70CEB186-A468-4302-A5D3-75CF7CFC01C3}"/>
    <dgm:cxn modelId="{4E3E4942-696D-432E-8205-1E97938CDC9E}" srcId="{224F98E1-676E-4E7C-A988-AADA86A6A01A}" destId="{F8CF9141-C894-45CC-8BB8-3A1C6FFADF9B}" srcOrd="3" destOrd="0" parTransId="{47543EE5-641E-4DE5-B59E-BFCDE80392C5}" sibTransId="{191ED4D3-E7C0-4E65-92E7-918E416F5102}"/>
    <dgm:cxn modelId="{BFBF0890-DA2A-48AC-AA62-10104289E464}" type="presOf" srcId="{4EF39BA4-191A-4DC5-A1F9-78AC6B2D0548}" destId="{11E6E20E-2259-4E04-825F-B1C8EA471969}" srcOrd="0" destOrd="0" presId="urn:microsoft.com/office/officeart/2018/5/layout/IconCircleLabelList"/>
    <dgm:cxn modelId="{CA2C5696-D198-4329-9ACE-BC1F57BD14AA}" type="presOf" srcId="{1B8D1216-DC11-44C3-B463-B560AF4F1EB0}" destId="{755C0270-09A0-465F-88C3-6BA7495F8F7B}" srcOrd="0" destOrd="0" presId="urn:microsoft.com/office/officeart/2018/5/layout/IconCircleLabelList"/>
    <dgm:cxn modelId="{42C602AF-5941-4C3C-8F7B-1114396DABA6}" type="presOf" srcId="{812410A5-A04E-4A73-BE84-442C3821E96F}" destId="{F37AB122-EE64-4008-9A76-CB63E29F13B9}" srcOrd="0" destOrd="0" presId="urn:microsoft.com/office/officeart/2018/5/layout/IconCircleLabelList"/>
    <dgm:cxn modelId="{2A1D1DBE-4139-413B-BB00-0712320E169E}" srcId="{224F98E1-676E-4E7C-A988-AADA86A6A01A}" destId="{1B8D1216-DC11-44C3-B463-B560AF4F1EB0}" srcOrd="1" destOrd="0" parTransId="{AF20C582-A8AA-4241-8B7A-3DFA6B9799F3}" sibTransId="{5276ABD1-3676-449D-9A78-DDF8EEACEC86}"/>
    <dgm:cxn modelId="{5F06A2C9-BCB7-48FA-9324-1F588BD69D91}" srcId="{224F98E1-676E-4E7C-A988-AADA86A6A01A}" destId="{4EF39BA4-191A-4DC5-A1F9-78AC6B2D0548}" srcOrd="2" destOrd="0" parTransId="{434992C5-C204-441E-A27E-7A6B6344B8EA}" sibTransId="{54FCFE10-ECDA-427E-B093-85B4439B435F}"/>
    <dgm:cxn modelId="{16DB1AD0-7AAE-4EA1-947A-96E95B558A64}" type="presOf" srcId="{224F98E1-676E-4E7C-A988-AADA86A6A01A}" destId="{47B72B02-B291-4CFE-BD16-90F7B5FE08A0}" srcOrd="0" destOrd="0" presId="urn:microsoft.com/office/officeart/2018/5/layout/IconCircleLabelList"/>
    <dgm:cxn modelId="{ED87DC88-8B57-47E5-94AA-BB237FCC5547}" type="presParOf" srcId="{47B72B02-B291-4CFE-BD16-90F7B5FE08A0}" destId="{C6944588-9930-462D-B675-E275EF14A6FC}" srcOrd="0" destOrd="0" presId="urn:microsoft.com/office/officeart/2018/5/layout/IconCircleLabelList"/>
    <dgm:cxn modelId="{4215C425-4553-4E56-92CD-B5318563BBFC}" type="presParOf" srcId="{C6944588-9930-462D-B675-E275EF14A6FC}" destId="{20EC24C4-DF1C-4C15-9B47-C24ABFA0303B}" srcOrd="0" destOrd="0" presId="urn:microsoft.com/office/officeart/2018/5/layout/IconCircleLabelList"/>
    <dgm:cxn modelId="{F8A3F4C8-F6C1-4339-AD34-68245599A43F}" type="presParOf" srcId="{C6944588-9930-462D-B675-E275EF14A6FC}" destId="{D230CEA1-DBB9-4D6D-A526-18BEE100E7A5}" srcOrd="1" destOrd="0" presId="urn:microsoft.com/office/officeart/2018/5/layout/IconCircleLabelList"/>
    <dgm:cxn modelId="{65589E12-A58F-4229-B8A0-F10CDCA8BDBF}" type="presParOf" srcId="{C6944588-9930-462D-B675-E275EF14A6FC}" destId="{9C73B3DA-B9E9-4B81-A819-BE7F201C84E7}" srcOrd="2" destOrd="0" presId="urn:microsoft.com/office/officeart/2018/5/layout/IconCircleLabelList"/>
    <dgm:cxn modelId="{DC1EE3B4-86AE-43D6-B5D2-FE03677EE077}" type="presParOf" srcId="{C6944588-9930-462D-B675-E275EF14A6FC}" destId="{F37AB122-EE64-4008-9A76-CB63E29F13B9}" srcOrd="3" destOrd="0" presId="urn:microsoft.com/office/officeart/2018/5/layout/IconCircleLabelList"/>
    <dgm:cxn modelId="{ACAB3A0C-8DC8-4D85-A414-8710E1EA52CE}" type="presParOf" srcId="{47B72B02-B291-4CFE-BD16-90F7B5FE08A0}" destId="{24C0205B-4A61-4E8E-A1F1-C1A12D70D528}" srcOrd="1" destOrd="0" presId="urn:microsoft.com/office/officeart/2018/5/layout/IconCircleLabelList"/>
    <dgm:cxn modelId="{B42CECBC-8F44-4EAD-A01E-9EFE7853087C}" type="presParOf" srcId="{47B72B02-B291-4CFE-BD16-90F7B5FE08A0}" destId="{37645A37-3B18-4CA9-8CB4-07FAF8EC9DEC}" srcOrd="2" destOrd="0" presId="urn:microsoft.com/office/officeart/2018/5/layout/IconCircleLabelList"/>
    <dgm:cxn modelId="{4856C763-9E36-481D-8FCB-E55255E4312F}" type="presParOf" srcId="{37645A37-3B18-4CA9-8CB4-07FAF8EC9DEC}" destId="{29163775-0F12-46B8-8ECD-ED0F48FA4D5D}" srcOrd="0" destOrd="0" presId="urn:microsoft.com/office/officeart/2018/5/layout/IconCircleLabelList"/>
    <dgm:cxn modelId="{BF6E3EC9-44D4-4544-B0D6-A43CC3E08274}" type="presParOf" srcId="{37645A37-3B18-4CA9-8CB4-07FAF8EC9DEC}" destId="{4754D789-C368-4889-8659-C4FDB0E86951}" srcOrd="1" destOrd="0" presId="urn:microsoft.com/office/officeart/2018/5/layout/IconCircleLabelList"/>
    <dgm:cxn modelId="{8DC45BDB-DBA9-4975-AD00-C8F66359D47D}" type="presParOf" srcId="{37645A37-3B18-4CA9-8CB4-07FAF8EC9DEC}" destId="{9B8D3C8B-DE1C-4F91-953F-FB286A96B838}" srcOrd="2" destOrd="0" presId="urn:microsoft.com/office/officeart/2018/5/layout/IconCircleLabelList"/>
    <dgm:cxn modelId="{B85723A3-CE93-4ED2-8FE8-61DC4AB06AFD}" type="presParOf" srcId="{37645A37-3B18-4CA9-8CB4-07FAF8EC9DEC}" destId="{755C0270-09A0-465F-88C3-6BA7495F8F7B}" srcOrd="3" destOrd="0" presId="urn:microsoft.com/office/officeart/2018/5/layout/IconCircleLabelList"/>
    <dgm:cxn modelId="{E64A92CA-79E1-47DB-95EC-93A9F005F15B}" type="presParOf" srcId="{47B72B02-B291-4CFE-BD16-90F7B5FE08A0}" destId="{163EA911-6FCF-4335-98CB-E07620B02BD6}" srcOrd="3" destOrd="0" presId="urn:microsoft.com/office/officeart/2018/5/layout/IconCircleLabelList"/>
    <dgm:cxn modelId="{110DCCD6-036A-4E6C-BD68-CC9BE5D7C749}" type="presParOf" srcId="{47B72B02-B291-4CFE-BD16-90F7B5FE08A0}" destId="{B0B4EE5D-DE87-4C5B-B5F5-58E5BADE49FF}" srcOrd="4" destOrd="0" presId="urn:microsoft.com/office/officeart/2018/5/layout/IconCircleLabelList"/>
    <dgm:cxn modelId="{B6C3EEBD-BE23-4455-A8ED-150916785CB6}" type="presParOf" srcId="{B0B4EE5D-DE87-4C5B-B5F5-58E5BADE49FF}" destId="{6B1096F1-A1CB-48D8-8B69-F98B9A476359}" srcOrd="0" destOrd="0" presId="urn:microsoft.com/office/officeart/2018/5/layout/IconCircleLabelList"/>
    <dgm:cxn modelId="{6C36F7BE-8E10-4CD0-9E14-A64E5B36C1FC}" type="presParOf" srcId="{B0B4EE5D-DE87-4C5B-B5F5-58E5BADE49FF}" destId="{500F730C-6E47-4219-BD98-B0EE1F908B1E}" srcOrd="1" destOrd="0" presId="urn:microsoft.com/office/officeart/2018/5/layout/IconCircleLabelList"/>
    <dgm:cxn modelId="{18481D87-7BAE-41F6-A691-A9E048CBD881}" type="presParOf" srcId="{B0B4EE5D-DE87-4C5B-B5F5-58E5BADE49FF}" destId="{2D1A6E9F-F30D-42C0-9C80-D2A971FC45F9}" srcOrd="2" destOrd="0" presId="urn:microsoft.com/office/officeart/2018/5/layout/IconCircleLabelList"/>
    <dgm:cxn modelId="{7DCCB599-463A-4D4F-8FA2-B9B15979B0F4}" type="presParOf" srcId="{B0B4EE5D-DE87-4C5B-B5F5-58E5BADE49FF}" destId="{11E6E20E-2259-4E04-825F-B1C8EA471969}" srcOrd="3" destOrd="0" presId="urn:microsoft.com/office/officeart/2018/5/layout/IconCircleLabelList"/>
    <dgm:cxn modelId="{7A2D1F61-C2CF-480E-84F8-5B8FDFB31B6A}" type="presParOf" srcId="{47B72B02-B291-4CFE-BD16-90F7B5FE08A0}" destId="{0BE1AF71-94B2-49FE-84ED-88DD4C2408F1}" srcOrd="5" destOrd="0" presId="urn:microsoft.com/office/officeart/2018/5/layout/IconCircleLabelList"/>
    <dgm:cxn modelId="{1F351E99-5B9D-4052-A0F1-5EF3CB5B2313}" type="presParOf" srcId="{47B72B02-B291-4CFE-BD16-90F7B5FE08A0}" destId="{027BC013-D218-47EE-9F9E-50CAC4E223D5}" srcOrd="6" destOrd="0" presId="urn:microsoft.com/office/officeart/2018/5/layout/IconCircleLabelList"/>
    <dgm:cxn modelId="{B8044735-D8F9-4AD0-AEE2-AA2A31F6F7A7}" type="presParOf" srcId="{027BC013-D218-47EE-9F9E-50CAC4E223D5}" destId="{AD8E6DC4-BE94-4BF3-AF0E-681C94F81F35}" srcOrd="0" destOrd="0" presId="urn:microsoft.com/office/officeart/2018/5/layout/IconCircleLabelList"/>
    <dgm:cxn modelId="{A6BE58AF-A6DB-4279-A57E-3856A5FD36C9}" type="presParOf" srcId="{027BC013-D218-47EE-9F9E-50CAC4E223D5}" destId="{2C89A49C-07EF-400B-AFD6-5B8904E410AD}" srcOrd="1" destOrd="0" presId="urn:microsoft.com/office/officeart/2018/5/layout/IconCircleLabelList"/>
    <dgm:cxn modelId="{A10DFC96-1E8C-4E73-808F-4A1C21BC2289}" type="presParOf" srcId="{027BC013-D218-47EE-9F9E-50CAC4E223D5}" destId="{443EBC24-B32A-4A1C-9C7D-46A8C2A761CD}" srcOrd="2" destOrd="0" presId="urn:microsoft.com/office/officeart/2018/5/layout/IconCircleLabelList"/>
    <dgm:cxn modelId="{E0EA5B17-121C-4680-9E90-07F7BBA7EA96}" type="presParOf" srcId="{027BC013-D218-47EE-9F9E-50CAC4E223D5}" destId="{0AEDECEA-FB86-415F-944E-88680216FE7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35B392-2B0D-4C3F-BC59-D51D92985DF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2743D57-2CC2-4FFD-B4A9-A8F42C9A42D2}">
      <dgm:prSet/>
      <dgm:spPr/>
      <dgm:t>
        <a:bodyPr/>
        <a:lstStyle/>
        <a:p>
          <a:r>
            <a:rPr lang="en-US" dirty="0"/>
            <a:t>Summary: The Book Store Chatbot Prototype represents a significant advancement in user interaction and recommendation systems within the online bookstore domain. By harnessing the power of advanced technologies such as </a:t>
          </a:r>
          <a:r>
            <a:rPr lang="en-US" dirty="0" err="1"/>
            <a:t>Chromadb</a:t>
          </a:r>
          <a:r>
            <a:rPr lang="en-US" dirty="0"/>
            <a:t>, OpenAI, and SQLite, our chatbot offers a seamless and personalized experience for users, enabling them to discover new books and access relevant information with ease.</a:t>
          </a:r>
        </a:p>
      </dgm:t>
    </dgm:pt>
    <dgm:pt modelId="{E33B85FB-F184-471D-9CDB-59E9AA4AF9ED}" type="parTrans" cxnId="{6E6FD8E8-2964-495C-9814-F6B14901DCC2}">
      <dgm:prSet/>
      <dgm:spPr/>
      <dgm:t>
        <a:bodyPr/>
        <a:lstStyle/>
        <a:p>
          <a:endParaRPr lang="en-US"/>
        </a:p>
      </dgm:t>
    </dgm:pt>
    <dgm:pt modelId="{279BBE72-5D8A-4A01-8226-A1FD5638A916}" type="sibTrans" cxnId="{6E6FD8E8-2964-495C-9814-F6B14901DCC2}">
      <dgm:prSet/>
      <dgm:spPr/>
      <dgm:t>
        <a:bodyPr/>
        <a:lstStyle/>
        <a:p>
          <a:endParaRPr lang="en-US"/>
        </a:p>
      </dgm:t>
    </dgm:pt>
    <dgm:pt modelId="{D1EE4159-333B-421C-A014-DD3CD9C3869C}">
      <dgm:prSet/>
      <dgm:spPr/>
      <dgm:t>
        <a:bodyPr/>
        <a:lstStyle/>
        <a:p>
          <a:r>
            <a:rPr lang="en-US" dirty="0"/>
            <a:t>Future Directions: As we continue to iterate and refine the chatbot, there are numerous opportunities for enhancement and expansion. This includes refining recommendation algorithms, integrating additional datasets, and exploring new ways to personalize the user experience further. We remain committed to delivering cutting-edge solutions that redefine the online bookstore experience and look forward to your feedback and collaboration in this journey</a:t>
          </a:r>
        </a:p>
      </dgm:t>
    </dgm:pt>
    <dgm:pt modelId="{905E2202-E83C-4AF3-85B6-110E76E84696}" type="parTrans" cxnId="{EF876035-F778-4756-B49A-347668DAB090}">
      <dgm:prSet/>
      <dgm:spPr/>
      <dgm:t>
        <a:bodyPr/>
        <a:lstStyle/>
        <a:p>
          <a:endParaRPr lang="en-US"/>
        </a:p>
      </dgm:t>
    </dgm:pt>
    <dgm:pt modelId="{86D4E380-6EF8-4B69-8B89-7405D96B5925}" type="sibTrans" cxnId="{EF876035-F778-4756-B49A-347668DAB090}">
      <dgm:prSet/>
      <dgm:spPr/>
      <dgm:t>
        <a:bodyPr/>
        <a:lstStyle/>
        <a:p>
          <a:endParaRPr lang="en-US"/>
        </a:p>
      </dgm:t>
    </dgm:pt>
    <dgm:pt modelId="{0454DA6F-155E-444F-AF52-EE10CCF2F8EC}" type="pres">
      <dgm:prSet presAssocID="{5535B392-2B0D-4C3F-BC59-D51D92985DF4}" presName="linear" presStyleCnt="0">
        <dgm:presLayoutVars>
          <dgm:animLvl val="lvl"/>
          <dgm:resizeHandles val="exact"/>
        </dgm:presLayoutVars>
      </dgm:prSet>
      <dgm:spPr/>
    </dgm:pt>
    <dgm:pt modelId="{7C9051B0-224D-4AD2-A61D-F31236B20689}" type="pres">
      <dgm:prSet presAssocID="{52743D57-2CC2-4FFD-B4A9-A8F42C9A42D2}" presName="parentText" presStyleLbl="node1" presStyleIdx="0" presStyleCnt="2">
        <dgm:presLayoutVars>
          <dgm:chMax val="0"/>
          <dgm:bulletEnabled val="1"/>
        </dgm:presLayoutVars>
      </dgm:prSet>
      <dgm:spPr/>
    </dgm:pt>
    <dgm:pt modelId="{B5A4A2D3-CB1A-4E11-8884-2F00B537127E}" type="pres">
      <dgm:prSet presAssocID="{279BBE72-5D8A-4A01-8226-A1FD5638A916}" presName="spacer" presStyleCnt="0"/>
      <dgm:spPr/>
    </dgm:pt>
    <dgm:pt modelId="{45044C6E-E222-4493-9CC9-16C9DF5C3874}" type="pres">
      <dgm:prSet presAssocID="{D1EE4159-333B-421C-A014-DD3CD9C3869C}" presName="parentText" presStyleLbl="node1" presStyleIdx="1" presStyleCnt="2">
        <dgm:presLayoutVars>
          <dgm:chMax val="0"/>
          <dgm:bulletEnabled val="1"/>
        </dgm:presLayoutVars>
      </dgm:prSet>
      <dgm:spPr/>
    </dgm:pt>
  </dgm:ptLst>
  <dgm:cxnLst>
    <dgm:cxn modelId="{EF876035-F778-4756-B49A-347668DAB090}" srcId="{5535B392-2B0D-4C3F-BC59-D51D92985DF4}" destId="{D1EE4159-333B-421C-A014-DD3CD9C3869C}" srcOrd="1" destOrd="0" parTransId="{905E2202-E83C-4AF3-85B6-110E76E84696}" sibTransId="{86D4E380-6EF8-4B69-8B89-7405D96B5925}"/>
    <dgm:cxn modelId="{BC818D66-64A5-47FF-882A-644FF8418197}" type="presOf" srcId="{D1EE4159-333B-421C-A014-DD3CD9C3869C}" destId="{45044C6E-E222-4493-9CC9-16C9DF5C3874}" srcOrd="0" destOrd="0" presId="urn:microsoft.com/office/officeart/2005/8/layout/vList2"/>
    <dgm:cxn modelId="{7142C989-11E8-4C9F-B700-3EA0873E5A38}" type="presOf" srcId="{5535B392-2B0D-4C3F-BC59-D51D92985DF4}" destId="{0454DA6F-155E-444F-AF52-EE10CCF2F8EC}" srcOrd="0" destOrd="0" presId="urn:microsoft.com/office/officeart/2005/8/layout/vList2"/>
    <dgm:cxn modelId="{29EAF6DD-0DE7-4607-AFE2-6EC0E4001DD7}" type="presOf" srcId="{52743D57-2CC2-4FFD-B4A9-A8F42C9A42D2}" destId="{7C9051B0-224D-4AD2-A61D-F31236B20689}" srcOrd="0" destOrd="0" presId="urn:microsoft.com/office/officeart/2005/8/layout/vList2"/>
    <dgm:cxn modelId="{6E6FD8E8-2964-495C-9814-F6B14901DCC2}" srcId="{5535B392-2B0D-4C3F-BC59-D51D92985DF4}" destId="{52743D57-2CC2-4FFD-B4A9-A8F42C9A42D2}" srcOrd="0" destOrd="0" parTransId="{E33B85FB-F184-471D-9CDB-59E9AA4AF9ED}" sibTransId="{279BBE72-5D8A-4A01-8226-A1FD5638A916}"/>
    <dgm:cxn modelId="{8ECC72D4-CC6F-4C32-80A6-03D3CB4AD81E}" type="presParOf" srcId="{0454DA6F-155E-444F-AF52-EE10CCF2F8EC}" destId="{7C9051B0-224D-4AD2-A61D-F31236B20689}" srcOrd="0" destOrd="0" presId="urn:microsoft.com/office/officeart/2005/8/layout/vList2"/>
    <dgm:cxn modelId="{D77D529B-8A98-41B9-92B0-DA05B4D18907}" type="presParOf" srcId="{0454DA6F-155E-444F-AF52-EE10CCF2F8EC}" destId="{B5A4A2D3-CB1A-4E11-8884-2F00B537127E}" srcOrd="1" destOrd="0" presId="urn:microsoft.com/office/officeart/2005/8/layout/vList2"/>
    <dgm:cxn modelId="{E74AAD68-A57B-4A3A-8B77-4902EA8BE975}" type="presParOf" srcId="{0454DA6F-155E-444F-AF52-EE10CCF2F8EC}" destId="{45044C6E-E222-4493-9CC9-16C9DF5C3874}"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EC24C4-DF1C-4C15-9B47-C24ABFA0303B}">
      <dsp:nvSpPr>
        <dsp:cNvPr id="0" name=""/>
        <dsp:cNvSpPr/>
      </dsp:nvSpPr>
      <dsp:spPr>
        <a:xfrm>
          <a:off x="973190" y="684242"/>
          <a:ext cx="1264141" cy="1264141"/>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30CEA1-DBB9-4D6D-A526-18BEE100E7A5}">
      <dsp:nvSpPr>
        <dsp:cNvPr id="0" name=""/>
        <dsp:cNvSpPr/>
      </dsp:nvSpPr>
      <dsp:spPr>
        <a:xfrm>
          <a:off x="1242597" y="953650"/>
          <a:ext cx="725326" cy="7253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7AB122-EE64-4008-9A76-CB63E29F13B9}">
      <dsp:nvSpPr>
        <dsp:cNvPr id="0" name=""/>
        <dsp:cNvSpPr/>
      </dsp:nvSpPr>
      <dsp:spPr>
        <a:xfrm>
          <a:off x="569079" y="2342132"/>
          <a:ext cx="2072362" cy="9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dirty="0"/>
            <a:t>Introduction: </a:t>
          </a:r>
          <a:br>
            <a:rPr lang="en-US" sz="1100" kern="1200" dirty="0"/>
          </a:br>
          <a:r>
            <a:rPr lang="en-US" sz="1100" kern="1200" dirty="0"/>
            <a:t>Book Store Chatbot Prototype, a cutting-edge solution designed to enhance user experience in the realm of online bookstores</a:t>
          </a:r>
        </a:p>
      </dsp:txBody>
      <dsp:txXfrm>
        <a:off x="569079" y="2342132"/>
        <a:ext cx="2072362" cy="922500"/>
      </dsp:txXfrm>
    </dsp:sp>
    <dsp:sp modelId="{29163775-0F12-46B8-8ECD-ED0F48FA4D5D}">
      <dsp:nvSpPr>
        <dsp:cNvPr id="0" name=""/>
        <dsp:cNvSpPr/>
      </dsp:nvSpPr>
      <dsp:spPr>
        <a:xfrm>
          <a:off x="3408216" y="684242"/>
          <a:ext cx="1264141" cy="1264141"/>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54D789-C368-4889-8659-C4FDB0E86951}">
      <dsp:nvSpPr>
        <dsp:cNvPr id="0" name=""/>
        <dsp:cNvSpPr/>
      </dsp:nvSpPr>
      <dsp:spPr>
        <a:xfrm>
          <a:off x="3677623" y="953650"/>
          <a:ext cx="725326" cy="7253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5C0270-09A0-465F-88C3-6BA7495F8F7B}">
      <dsp:nvSpPr>
        <dsp:cNvPr id="0" name=""/>
        <dsp:cNvSpPr/>
      </dsp:nvSpPr>
      <dsp:spPr>
        <a:xfrm>
          <a:off x="3004105" y="2342132"/>
          <a:ext cx="2072362" cy="9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dirty="0"/>
            <a:t>Methodology : </a:t>
          </a:r>
          <a:br>
            <a:rPr lang="en-US" sz="1100" b="1" kern="1200" dirty="0"/>
          </a:br>
          <a:r>
            <a:rPr lang="en-US" sz="1100" b="1" kern="1200" dirty="0"/>
            <a:t>LLM</a:t>
          </a:r>
          <a:br>
            <a:rPr lang="en-US" sz="1100" b="1" kern="1200" dirty="0"/>
          </a:br>
          <a:r>
            <a:rPr lang="en-US" sz="1100" b="1" kern="1200" dirty="0"/>
            <a:t>Database</a:t>
          </a:r>
          <a:br>
            <a:rPr lang="en-US" sz="1100" b="1" kern="1200" dirty="0"/>
          </a:br>
          <a:r>
            <a:rPr lang="en-US" sz="1100" b="1" kern="1200" dirty="0"/>
            <a:t>API</a:t>
          </a:r>
          <a:br>
            <a:rPr lang="en-US" sz="1100" b="1" kern="1200" dirty="0"/>
          </a:br>
          <a:r>
            <a:rPr lang="en-US" sz="1100" b="1" kern="1200" dirty="0"/>
            <a:t>User Interface</a:t>
          </a:r>
          <a:br>
            <a:rPr lang="en-US" sz="1100" kern="1200" dirty="0"/>
          </a:br>
          <a:endParaRPr lang="en-US" sz="1100" kern="1200" dirty="0"/>
        </a:p>
      </dsp:txBody>
      <dsp:txXfrm>
        <a:off x="3004105" y="2342132"/>
        <a:ext cx="2072362" cy="922500"/>
      </dsp:txXfrm>
    </dsp:sp>
    <dsp:sp modelId="{6B1096F1-A1CB-48D8-8B69-F98B9A476359}">
      <dsp:nvSpPr>
        <dsp:cNvPr id="0" name=""/>
        <dsp:cNvSpPr/>
      </dsp:nvSpPr>
      <dsp:spPr>
        <a:xfrm>
          <a:off x="5843242" y="684242"/>
          <a:ext cx="1264141" cy="1264141"/>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0F730C-6E47-4219-BD98-B0EE1F908B1E}">
      <dsp:nvSpPr>
        <dsp:cNvPr id="0" name=""/>
        <dsp:cNvSpPr/>
      </dsp:nvSpPr>
      <dsp:spPr>
        <a:xfrm>
          <a:off x="6112649" y="953650"/>
          <a:ext cx="725326" cy="7253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E6E20E-2259-4E04-825F-B1C8EA471969}">
      <dsp:nvSpPr>
        <dsp:cNvPr id="0" name=""/>
        <dsp:cNvSpPr/>
      </dsp:nvSpPr>
      <dsp:spPr>
        <a:xfrm>
          <a:off x="5439131" y="2342132"/>
          <a:ext cx="2072362" cy="9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dirty="0"/>
            <a:t>Implementation:  </a:t>
          </a:r>
          <a:r>
            <a:rPr lang="en-US" sz="1100" kern="1200" dirty="0"/>
            <a:t>Implementing a POC using RAG model, Open-AI ( GPT 3.5 ) , Chroma DB</a:t>
          </a:r>
          <a:br>
            <a:rPr lang="en-US" sz="1100" kern="1200" dirty="0"/>
          </a:br>
          <a:r>
            <a:rPr lang="en-US" sz="1100" kern="1200" dirty="0"/>
            <a:t> </a:t>
          </a:r>
        </a:p>
      </dsp:txBody>
      <dsp:txXfrm>
        <a:off x="5439131" y="2342132"/>
        <a:ext cx="2072362" cy="922500"/>
      </dsp:txXfrm>
    </dsp:sp>
    <dsp:sp modelId="{AD8E6DC4-BE94-4BF3-AF0E-681C94F81F35}">
      <dsp:nvSpPr>
        <dsp:cNvPr id="0" name=""/>
        <dsp:cNvSpPr/>
      </dsp:nvSpPr>
      <dsp:spPr>
        <a:xfrm>
          <a:off x="8278268" y="684242"/>
          <a:ext cx="1264141" cy="1264141"/>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89A49C-07EF-400B-AFD6-5B8904E410AD}">
      <dsp:nvSpPr>
        <dsp:cNvPr id="0" name=""/>
        <dsp:cNvSpPr/>
      </dsp:nvSpPr>
      <dsp:spPr>
        <a:xfrm>
          <a:off x="8547675" y="953650"/>
          <a:ext cx="725326" cy="72532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EDECEA-FB86-415F-944E-88680216FE7C}">
      <dsp:nvSpPr>
        <dsp:cNvPr id="0" name=""/>
        <dsp:cNvSpPr/>
      </dsp:nvSpPr>
      <dsp:spPr>
        <a:xfrm>
          <a:off x="7874157" y="2342132"/>
          <a:ext cx="2072362" cy="92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1" kern="1200" dirty="0"/>
            <a:t>Future Works</a:t>
          </a:r>
          <a:r>
            <a:rPr lang="en-US" sz="1100" kern="1200" dirty="0"/>
            <a:t>: How to improve the model efficiency </a:t>
          </a:r>
        </a:p>
      </dsp:txBody>
      <dsp:txXfrm>
        <a:off x="7874157" y="2342132"/>
        <a:ext cx="2072362" cy="922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9051B0-224D-4AD2-A61D-F31236B20689}">
      <dsp:nvSpPr>
        <dsp:cNvPr id="0" name=""/>
        <dsp:cNvSpPr/>
      </dsp:nvSpPr>
      <dsp:spPr>
        <a:xfrm>
          <a:off x="0" y="333691"/>
          <a:ext cx="6245265" cy="2435062"/>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Summary: The Book Store Chatbot Prototype represents a significant advancement in user interaction and recommendation systems within the online bookstore domain. By harnessing the power of advanced technologies such as </a:t>
          </a:r>
          <a:r>
            <a:rPr lang="en-US" sz="1800" kern="1200" dirty="0" err="1"/>
            <a:t>Chromadb</a:t>
          </a:r>
          <a:r>
            <a:rPr lang="en-US" sz="1800" kern="1200" dirty="0"/>
            <a:t>, OpenAI, and SQLite, our chatbot offers a seamless and personalized experience for users, enabling them to discover new books and access relevant information with ease.</a:t>
          </a:r>
        </a:p>
      </dsp:txBody>
      <dsp:txXfrm>
        <a:off x="118870" y="452561"/>
        <a:ext cx="6007525" cy="2197322"/>
      </dsp:txXfrm>
    </dsp:sp>
    <dsp:sp modelId="{45044C6E-E222-4493-9CC9-16C9DF5C3874}">
      <dsp:nvSpPr>
        <dsp:cNvPr id="0" name=""/>
        <dsp:cNvSpPr/>
      </dsp:nvSpPr>
      <dsp:spPr>
        <a:xfrm>
          <a:off x="0" y="2820593"/>
          <a:ext cx="6245265" cy="2435062"/>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Future Directions: As we continue to iterate and refine the chatbot, there are numerous opportunities for enhancement and expansion. This includes refining recommendation algorithms, integrating additional datasets, and exploring new ways to personalize the user experience further. We remain committed to delivering cutting-edge solutions that redefine the online bookstore experience and look forward to your feedback and collaboration in this journey</a:t>
          </a:r>
        </a:p>
      </dsp:txBody>
      <dsp:txXfrm>
        <a:off x="118870" y="2939463"/>
        <a:ext cx="6007525" cy="2197322"/>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svg>
</file>

<file path=ppt/media/image23.png>
</file>

<file path=ppt/media/image24.png>
</file>

<file path=ppt/media/image25.jpeg>
</file>

<file path=ppt/media/image3.png>
</file>

<file path=ppt/media/image4.png>
</file>

<file path=ppt/media/image5.sv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E0EC59-F357-4669-8BF2-240C12CA2006}" type="datetimeFigureOut">
              <a:rPr lang="en-CA" smtClean="0"/>
              <a:t>2024-02-18</a:t>
            </a:fld>
            <a:endParaRPr lang="en-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20C40F-412B-4202-B500-7C295554C9D2}" type="slidenum">
              <a:rPr lang="en-CA" smtClean="0"/>
              <a:t>‹#›</a:t>
            </a:fld>
            <a:endParaRPr lang="en-CA" dirty="0"/>
          </a:p>
        </p:txBody>
      </p:sp>
    </p:spTree>
    <p:extLst>
      <p:ext uri="{BB962C8B-B14F-4D97-AF65-F5344CB8AC3E}">
        <p14:creationId xmlns:p14="http://schemas.microsoft.com/office/powerpoint/2010/main" val="930830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F8BCE2-451F-4AB3-8206-6C24B9516368}"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CA"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4638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5730-8CFD-4898-A97C-6959156F9E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96B68B8-C55A-45CD-A617-ABD1E1916C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B1229E6-58EC-41A1-9F92-B7A1E6EDA9F0}"/>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1F9C0059-46C8-4A0B-8D47-C49303F029DD}"/>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B8F1F99-EF44-4DE2-8E6E-5237AD5CAB2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1997544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C812-9B6D-41F6-AA42-C5FCE0F6921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61EF4CB-C903-4DD2-89AA-F7009366A4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F35D086-EC21-4D62-B6B6-7F002866663F}"/>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DF42C03E-3E5D-4CAF-93D6-DBCDC38D360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CA06641-C47D-4B2A-B3D0-4AD7E8903CEE}"/>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46862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4AB6DD-327C-41D1-85D5-43962C2002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6E63C9F-0633-42A6-AAC8-34227FCD72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E965965-010F-434A-A3E1-4E79642CD6CB}"/>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6CFACE70-28BD-46C0-8022-2E22AB28B7E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3F0C38B-BEBF-4484-A156-B5BEAE07475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3633792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0E5D-8BEF-4539-B4C1-F231796F22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73C5B861-7EF4-48EE-8B3D-EC836CBD0C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9E9ACDC-F3B5-432C-8C18-B5EAD01213EC}"/>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CD84F960-8535-4813-93A4-6B2352EDAAD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67E2F37-7750-49C1-BE25-E9A15F5B92D2}"/>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596344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1F55-790D-4E28-9868-53F912576E1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3B40906-87B2-4058-9617-BB1C5D75C1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16CCA56-C880-410C-888A-98E8B7FA85A7}"/>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F552D3A5-4949-420A-8EB2-7BA03C7A0C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4185737-DAD3-4E34-9C2D-EE3470357D2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9438301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67C98-1B3D-4C5C-ACDD-9D8A6FA4A7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F96D007F-7714-4691-81DC-903AFD3C1D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339689-1681-49F7-86B2-FFBE557A1C2F}"/>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F30A7D9B-3546-41BA-BB88-04461F7ED8F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545A005-0183-4B7A-807B-9176CD928C69}"/>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127734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A8039-EBF1-45DF-954A-AD83C367B23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C302A72-B3A9-4715-B80B-05E9BD9F9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7E53A07-4288-4FB6-AC10-228F096DBD2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04590E2-E2AA-4BC0-AE45-42354C594084}"/>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6" name="Footer Placeholder 5">
            <a:extLst>
              <a:ext uri="{FF2B5EF4-FFF2-40B4-BE49-F238E27FC236}">
                <a16:creationId xmlns:a16="http://schemas.microsoft.com/office/drawing/2014/main" id="{5D98412C-85C2-4A06-8C65-329AD7FFB1C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1D4A1FE2-859B-425B-BC3C-17FC13DA521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3315974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F9AD-D2CC-4508-AC52-176F00EBFEC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0BD95B8-F5DD-42C6-9492-423F96D2A1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6B8CC0B-A7E5-429D-9571-A397F642CA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D103064-742B-44E0-BAC8-A51278C15C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86782B0-BF1D-4542-A1C7-5AB0CCBA13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564E0D7-B09E-4808-8009-E144C2940BE2}"/>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8" name="Footer Placeholder 7">
            <a:extLst>
              <a:ext uri="{FF2B5EF4-FFF2-40B4-BE49-F238E27FC236}">
                <a16:creationId xmlns:a16="http://schemas.microsoft.com/office/drawing/2014/main" id="{5D378E8F-7C0C-4ED5-A04F-FE56DF6B25C8}"/>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32CF23AC-0D93-481D-A13F-E264657AF944}"/>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82125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35204-EA91-4A42-83E1-A1E6BA3BC65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436AFAE-37F8-4ABA-947E-D84986B5356E}"/>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4" name="Footer Placeholder 3">
            <a:extLst>
              <a:ext uri="{FF2B5EF4-FFF2-40B4-BE49-F238E27FC236}">
                <a16:creationId xmlns:a16="http://schemas.microsoft.com/office/drawing/2014/main" id="{FD161204-0657-430F-9401-0AE2EB1FEABB}"/>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047DD938-AF33-41A1-AC4C-5069F811B650}"/>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37479425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EC0901-5513-4266-89AA-0CA6ECF46904}"/>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3" name="Footer Placeholder 2">
            <a:extLst>
              <a:ext uri="{FF2B5EF4-FFF2-40B4-BE49-F238E27FC236}">
                <a16:creationId xmlns:a16="http://schemas.microsoft.com/office/drawing/2014/main" id="{755D94B0-05D2-447D-89D3-8E493889888B}"/>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20601D94-32C7-4B82-8F84-025F53CA74D3}"/>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387714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A9705-D059-4677-A97C-31A02CC4E3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AD8ADD1-B9B1-4A2D-840B-73ACC75D67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E6A3BAB-76F6-411F-B118-0899233F11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E8CB92B-3653-45E3-998C-64F7C4077064}"/>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6" name="Footer Placeholder 5">
            <a:extLst>
              <a:ext uri="{FF2B5EF4-FFF2-40B4-BE49-F238E27FC236}">
                <a16:creationId xmlns:a16="http://schemas.microsoft.com/office/drawing/2014/main" id="{E1089D1F-5C63-4388-A392-AF76276DFA4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439171E8-8971-4D54-A260-4AD6EAFCBD2C}"/>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531348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89FFD-5742-4415-A161-362B74F66A9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25AA70C-1C87-4560-9D9A-C7F740884E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7AAE26C-23E1-4D2F-A115-8045A65E05FF}"/>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F383CEA2-5E65-48F0-9B31-24B5A33CC3F2}"/>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2ED85857-F44B-4129-8866-0E099CA777D5}"/>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684350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45AAE-63B6-4935-BC88-13CAE6F8E9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D199B50-8978-450C-86E6-0DA991BECC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D94E2C26-D1CC-4A53-8952-2BFE3DA91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5743FF-5E53-4CE0-B82B-E5B70023F1C4}"/>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6" name="Footer Placeholder 5">
            <a:extLst>
              <a:ext uri="{FF2B5EF4-FFF2-40B4-BE49-F238E27FC236}">
                <a16:creationId xmlns:a16="http://schemas.microsoft.com/office/drawing/2014/main" id="{8837003C-F06A-480A-B340-54DB6DD8C7EF}"/>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384751A-6DE4-45BE-9886-673970BA7955}"/>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2710349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2FD3-6AE6-4696-B783-03DDD4FD0FE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C12B2B5-11D0-4CC5-A2AB-31AC6CAAFFA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78D388E-C3B9-4075-B6E0-811D6F599DB9}"/>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60C2E7D1-160C-4064-B65F-B6CFE444D834}"/>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863EE84-9991-410C-8975-4A76CC36BCB1}"/>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16062567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177D63-80F5-49D6-BF59-65FFD170DD7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EA4FA77-A813-4762-ABD7-B4DECD9170C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613834D-5ABB-4AAE-80EF-1E678FD308B8}"/>
              </a:ext>
            </a:extLst>
          </p:cNvPr>
          <p:cNvSpPr>
            <a:spLocks noGrp="1"/>
          </p:cNvSpPr>
          <p:nvPr>
            <p:ph type="dt" sz="half" idx="10"/>
          </p:nvPr>
        </p:nvSpPr>
        <p:spPr/>
        <p:txBody>
          <a:body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E04571E1-BA5C-497C-B1D4-7312D53432E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AAC91CFF-8D3B-4A4E-8E8F-7DB128AD025B}"/>
              </a:ext>
            </a:extLst>
          </p:cNvPr>
          <p:cNvSpPr>
            <a:spLocks noGrp="1"/>
          </p:cNvSpPr>
          <p:nvPr>
            <p:ph type="sldNum" sz="quarter" idx="12"/>
          </p:nvPr>
        </p:nvSpPr>
        <p:spPr/>
        <p:txBody>
          <a:bodyPr/>
          <a:lstStyle/>
          <a:p>
            <a:fld id="{0954EC9E-1737-42F1-A99E-2A8853EA3B84}" type="slidenum">
              <a:rPr lang="en-CA" smtClean="0"/>
              <a:t>‹#›</a:t>
            </a:fld>
            <a:endParaRPr lang="en-CA" dirty="0"/>
          </a:p>
        </p:txBody>
      </p:sp>
    </p:spTree>
    <p:extLst>
      <p:ext uri="{BB962C8B-B14F-4D97-AF65-F5344CB8AC3E}">
        <p14:creationId xmlns:p14="http://schemas.microsoft.com/office/powerpoint/2010/main" val="739745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B6B65-7B00-4D0A-A21F-AF917DD5C9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82B5310-3654-4F4B-A131-FE4A7DD5D4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AC62F9-4205-485E-AA32-C2C2FCC68B40}"/>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575C9D3B-1153-48B1-8413-767A1A584914}"/>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C9E9D4E-7629-40AF-8821-7BDEE3973D59}"/>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508756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67588-7F29-4911-A837-8AEA84A293B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B203EFC-5A15-4FF6-A936-9609DFDF22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CEAB429-BAAB-4378-92E0-67524566E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95206D5-8B21-4D66-8DDC-31B7F750BA34}"/>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6" name="Footer Placeholder 5">
            <a:extLst>
              <a:ext uri="{FF2B5EF4-FFF2-40B4-BE49-F238E27FC236}">
                <a16:creationId xmlns:a16="http://schemas.microsoft.com/office/drawing/2014/main" id="{1AF141C4-6A04-466D-A293-BE7E4825335B}"/>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0B2CAF72-369A-4DFD-B3C4-C844A65C437B}"/>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873004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0F0D-01B3-405B-BB8E-3D57596AF2B0}"/>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121E215-D445-4D33-9722-6D02907E25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5C5A67-C633-42E0-812D-105B4BA83D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F02FF3E-FFDF-44D5-B15C-A10C8152D9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3EB383-7FB3-4F2A-ADAD-4E408EEEC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36BB45A-76BA-45FF-87F4-3A94CF9CC3B2}"/>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8" name="Footer Placeholder 7">
            <a:extLst>
              <a:ext uri="{FF2B5EF4-FFF2-40B4-BE49-F238E27FC236}">
                <a16:creationId xmlns:a16="http://schemas.microsoft.com/office/drawing/2014/main" id="{E00A92D1-0E64-4A15-B211-4F54CAD47B5F}"/>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ACDC5281-69AD-4308-AE3F-9E5055FDCB01}"/>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04350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87FE-339E-4689-8451-8ADB2A6BCC7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5129A76-6288-45B6-982B-C6D8FE2D262D}"/>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4" name="Footer Placeholder 3">
            <a:extLst>
              <a:ext uri="{FF2B5EF4-FFF2-40B4-BE49-F238E27FC236}">
                <a16:creationId xmlns:a16="http://schemas.microsoft.com/office/drawing/2014/main" id="{D21CDDA4-0E9C-4669-B1A7-10B3C2416434}"/>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CF4DCDF0-9848-4217-8C35-CAB88718B0D6}"/>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2634131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ED7932-F790-4E2F-A2E0-A72208A56868}"/>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3" name="Footer Placeholder 2">
            <a:extLst>
              <a:ext uri="{FF2B5EF4-FFF2-40B4-BE49-F238E27FC236}">
                <a16:creationId xmlns:a16="http://schemas.microsoft.com/office/drawing/2014/main" id="{1FF1478B-0C82-4633-8354-5DF715E778A4}"/>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33886395-7179-44F8-8269-51241D422838}"/>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778724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D3F7B-13D2-4146-9982-5612B92D53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417CA26D-FA17-4556-8982-66DA4FF992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8CF55FAC-E7C9-4C3B-A5FB-09C88F15BE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1B1A0C-05A8-4ECD-8811-7CE2285A4DAB}"/>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6" name="Footer Placeholder 5">
            <a:extLst>
              <a:ext uri="{FF2B5EF4-FFF2-40B4-BE49-F238E27FC236}">
                <a16:creationId xmlns:a16="http://schemas.microsoft.com/office/drawing/2014/main" id="{09A813E0-D4EB-4F34-8AA5-61DE68DC3876}"/>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B8695E53-43B9-41C0-BB7F-970B84C3763F}"/>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187714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F589A-45D0-44E6-828D-BFB231740D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2B81592-B75E-4C1B-A474-A0C632E268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ED181E4D-975E-49E0-BF5A-2D7D8F8794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3CE95-BF60-4178-8692-3DD190BE5904}"/>
              </a:ext>
            </a:extLst>
          </p:cNvPr>
          <p:cNvSpPr>
            <a:spLocks noGrp="1"/>
          </p:cNvSpPr>
          <p:nvPr>
            <p:ph type="dt" sz="half" idx="10"/>
          </p:nvPr>
        </p:nvSpPr>
        <p:spPr/>
        <p:txBody>
          <a:bodyPr/>
          <a:lstStyle/>
          <a:p>
            <a:fld id="{A407CDCA-3384-435E-8A27-6CDC2E55A40E}" type="datetimeFigureOut">
              <a:rPr lang="en-CA" smtClean="0"/>
              <a:t>2024-02-18</a:t>
            </a:fld>
            <a:endParaRPr lang="en-CA" dirty="0"/>
          </a:p>
        </p:txBody>
      </p:sp>
      <p:sp>
        <p:nvSpPr>
          <p:cNvPr id="6" name="Footer Placeholder 5">
            <a:extLst>
              <a:ext uri="{FF2B5EF4-FFF2-40B4-BE49-F238E27FC236}">
                <a16:creationId xmlns:a16="http://schemas.microsoft.com/office/drawing/2014/main" id="{50CD24D0-590E-45E0-8F9D-B826CE1FD4A6}"/>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9CB950ED-712F-48F8-A5DD-94ED5682DC37}"/>
              </a:ext>
            </a:extLst>
          </p:cNvPr>
          <p:cNvSpPr>
            <a:spLocks noGrp="1"/>
          </p:cNvSpPr>
          <p:nvPr>
            <p:ph type="sldNum" sz="quarter" idx="12"/>
          </p:nvPr>
        </p:nvSpPr>
        <p:spPr/>
        <p:txBody>
          <a:bodyPr/>
          <a:lstStyle/>
          <a:p>
            <a:fld id="{7862F02E-78D0-435F-A094-8CFE30655FF8}" type="slidenum">
              <a:rPr lang="en-CA" smtClean="0"/>
              <a:t>‹#›</a:t>
            </a:fld>
            <a:endParaRPr lang="en-CA" dirty="0"/>
          </a:p>
        </p:txBody>
      </p:sp>
    </p:spTree>
    <p:extLst>
      <p:ext uri="{BB962C8B-B14F-4D97-AF65-F5344CB8AC3E}">
        <p14:creationId xmlns:p14="http://schemas.microsoft.com/office/powerpoint/2010/main" val="833227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241B0F-71A1-4EE2-9F76-B5CA82ABCB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6D80419-5D43-4D50-9836-B3B69C9F0A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5FB0F75-6E74-4209-90BC-A27ABDA8BF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07CDCA-3384-435E-8A27-6CDC2E55A40E}" type="datetimeFigureOut">
              <a:rPr lang="en-CA" smtClean="0"/>
              <a:t>2024-02-18</a:t>
            </a:fld>
            <a:endParaRPr lang="en-CA" dirty="0"/>
          </a:p>
        </p:txBody>
      </p:sp>
      <p:sp>
        <p:nvSpPr>
          <p:cNvPr id="5" name="Footer Placeholder 4">
            <a:extLst>
              <a:ext uri="{FF2B5EF4-FFF2-40B4-BE49-F238E27FC236}">
                <a16:creationId xmlns:a16="http://schemas.microsoft.com/office/drawing/2014/main" id="{A33C3E7A-15D6-454C-B7C4-410CB1FE13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E25FA0C6-3539-4E89-BDD7-08A455F73F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2F02E-78D0-435F-A094-8CFE30655FF8}" type="slidenum">
              <a:rPr lang="en-CA" smtClean="0"/>
              <a:t>‹#›</a:t>
            </a:fld>
            <a:endParaRPr lang="en-CA" dirty="0"/>
          </a:p>
        </p:txBody>
      </p:sp>
    </p:spTree>
    <p:extLst>
      <p:ext uri="{BB962C8B-B14F-4D97-AF65-F5344CB8AC3E}">
        <p14:creationId xmlns:p14="http://schemas.microsoft.com/office/powerpoint/2010/main" val="179035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3544B0-EB81-4EE9-9019-D2802AB7C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2DA733D-FE55-4E72-ACEC-F0508562BF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9217529-14F5-4F51-8936-8A04B719C5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F1F6A-3E27-492E-B918-CC807DAD0ED2}" type="datetimeFigureOut">
              <a:rPr lang="en-CA" smtClean="0"/>
              <a:t>2024-02-18</a:t>
            </a:fld>
            <a:endParaRPr lang="en-CA" dirty="0"/>
          </a:p>
        </p:txBody>
      </p:sp>
      <p:sp>
        <p:nvSpPr>
          <p:cNvPr id="5" name="Footer Placeholder 4">
            <a:extLst>
              <a:ext uri="{FF2B5EF4-FFF2-40B4-BE49-F238E27FC236}">
                <a16:creationId xmlns:a16="http://schemas.microsoft.com/office/drawing/2014/main" id="{E4D5497F-2C86-4625-B69A-4AECDD47B6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F3A87D89-E352-4586-9C89-5F7D0821BC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4EC9E-1737-42F1-A99E-2A8853EA3B84}" type="slidenum">
              <a:rPr lang="en-CA" smtClean="0"/>
              <a:t>‹#›</a:t>
            </a:fld>
            <a:endParaRPr lang="en-CA" dirty="0"/>
          </a:p>
        </p:txBody>
      </p:sp>
    </p:spTree>
    <p:extLst>
      <p:ext uri="{BB962C8B-B14F-4D97-AF65-F5344CB8AC3E}">
        <p14:creationId xmlns:p14="http://schemas.microsoft.com/office/powerpoint/2010/main" val="37800094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mailto:Emami.Babak@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4.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8.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2.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2A8451-E19A-4A97-8771-94080DD2CB41}"/>
              </a:ext>
            </a:extLst>
          </p:cNvPr>
          <p:cNvPicPr>
            <a:picLocks noChangeAspect="1"/>
          </p:cNvPicPr>
          <p:nvPr/>
        </p:nvPicPr>
        <p:blipFill rotWithShape="1">
          <a:blip r:embed="rId3">
            <a:extLst>
              <a:ext uri="{28A0092B-C50C-407E-A947-70E740481C1C}">
                <a14:useLocalDpi xmlns:a14="http://schemas.microsoft.com/office/drawing/2010/main" val="0"/>
              </a:ext>
            </a:extLst>
          </a:blip>
          <a:srcRect r="2114" b="-1"/>
          <a:stretch/>
        </p:blipFill>
        <p:spPr>
          <a:xfrm>
            <a:off x="0" y="10"/>
            <a:ext cx="10655455" cy="685799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2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2"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p:spPr>
      </p:pic>
      <p:sp>
        <p:nvSpPr>
          <p:cNvPr id="6" name="TextBox 5">
            <a:extLst>
              <a:ext uri="{FF2B5EF4-FFF2-40B4-BE49-F238E27FC236}">
                <a16:creationId xmlns:a16="http://schemas.microsoft.com/office/drawing/2014/main" id="{FA943CFA-7202-47B2-A4D8-072C8CC7A731}"/>
              </a:ext>
            </a:extLst>
          </p:cNvPr>
          <p:cNvSpPr txBox="1"/>
          <p:nvPr/>
        </p:nvSpPr>
        <p:spPr>
          <a:xfrm>
            <a:off x="260967" y="4949216"/>
            <a:ext cx="3875035" cy="147732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Babak Emami,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Data Scientist Director / AI Architecture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Emami.Babak@gmail.com</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647-326-6199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https://github.com/BabakEA/</a:t>
            </a:r>
          </a:p>
        </p:txBody>
      </p:sp>
      <p:pic>
        <p:nvPicPr>
          <p:cNvPr id="2" name="Picture 1">
            <a:extLst>
              <a:ext uri="{FF2B5EF4-FFF2-40B4-BE49-F238E27FC236}">
                <a16:creationId xmlns:a16="http://schemas.microsoft.com/office/drawing/2014/main" id="{F162DFC6-B2B0-1CCA-5681-470294AD8406}"/>
              </a:ext>
            </a:extLst>
          </p:cNvPr>
          <p:cNvPicPr>
            <a:picLocks noChangeAspect="1"/>
          </p:cNvPicPr>
          <p:nvPr/>
        </p:nvPicPr>
        <p:blipFill>
          <a:blip r:embed="rId5"/>
          <a:stretch>
            <a:fillRect/>
          </a:stretch>
        </p:blipFill>
        <p:spPr>
          <a:xfrm>
            <a:off x="394317" y="4370819"/>
            <a:ext cx="445047" cy="445047"/>
          </a:xfrm>
          <a:prstGeom prst="rect">
            <a:avLst/>
          </a:prstGeom>
        </p:spPr>
      </p:pic>
    </p:spTree>
    <p:extLst>
      <p:ext uri="{BB962C8B-B14F-4D97-AF65-F5344CB8AC3E}">
        <p14:creationId xmlns:p14="http://schemas.microsoft.com/office/powerpoint/2010/main" val="3747788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B0908-AB2E-066E-BD16-F9DB391AA919}"/>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b="1" kern="1200">
                <a:solidFill>
                  <a:schemeClr val="tx2"/>
                </a:solidFill>
                <a:latin typeface="+mj-lt"/>
                <a:ea typeface="+mj-ea"/>
                <a:cs typeface="+mj-cs"/>
              </a:rPr>
              <a:t>Implementation</a:t>
            </a:r>
            <a:br>
              <a:rPr lang="en-US" sz="4000" kern="1200">
                <a:solidFill>
                  <a:schemeClr val="tx2"/>
                </a:solidFill>
                <a:latin typeface="+mj-lt"/>
                <a:ea typeface="+mj-ea"/>
                <a:cs typeface="+mj-cs"/>
              </a:rPr>
            </a:br>
            <a:endParaRPr lang="en-US" sz="4000" kern="1200">
              <a:solidFill>
                <a:schemeClr val="tx2"/>
              </a:solidFill>
              <a:latin typeface="+mj-lt"/>
              <a:ea typeface="+mj-ea"/>
              <a:cs typeface="+mj-cs"/>
            </a:endParaRPr>
          </a:p>
        </p:txBody>
      </p:sp>
      <p:pic>
        <p:nvPicPr>
          <p:cNvPr id="7" name="Graphic 6" descr="Arrow Circle">
            <a:extLst>
              <a:ext uri="{FF2B5EF4-FFF2-40B4-BE49-F238E27FC236}">
                <a16:creationId xmlns:a16="http://schemas.microsoft.com/office/drawing/2014/main" id="{C59A714A-9047-D442-3978-F11221A00B0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32623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r>
              <a:rPr lang="en-US" sz="2800" b="1" dirty="0">
                <a:solidFill>
                  <a:srgbClr val="0E101A"/>
                </a:solidFill>
                <a:latin typeface="Calibri" panose="020F0502020204030204"/>
                <a:ea typeface="+mn-ea"/>
                <a:cs typeface="+mn-cs"/>
              </a:rPr>
              <a:t>Live Demo</a:t>
            </a:r>
            <a:r>
              <a:rPr lang="en-US" sz="2700" dirty="0"/>
              <a:t>.</a:t>
            </a:r>
            <a:br>
              <a:rPr lang="en-US" sz="2700" dirty="0"/>
            </a:br>
            <a:r>
              <a:rPr lang="en-US" sz="2700" dirty="0"/>
              <a:t>Fast API</a:t>
            </a:r>
            <a:br>
              <a:rPr lang="en-US" sz="1600" dirty="0">
                <a:solidFill>
                  <a:schemeClr val="accent1"/>
                </a:solidFill>
              </a:rPr>
            </a:br>
            <a:br>
              <a:rPr lang="en-US" sz="2700" b="1" dirty="0"/>
            </a:br>
            <a:br>
              <a:rPr lang="en-US" sz="2600" dirty="0"/>
            </a:br>
            <a:endParaRPr lang="en-US" sz="2600" dirty="0"/>
          </a:p>
        </p:txBody>
      </p:sp>
      <p:pic>
        <p:nvPicPr>
          <p:cNvPr id="6" name="001">
            <a:hlinkClick r:id="" action="ppaction://media"/>
            <a:extLst>
              <a:ext uri="{FF2B5EF4-FFF2-40B4-BE49-F238E27FC236}">
                <a16:creationId xmlns:a16="http://schemas.microsoft.com/office/drawing/2014/main" id="{49421DAC-87F4-2861-FC9D-548B2F130C5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71210" y="1373839"/>
            <a:ext cx="7798228" cy="4386404"/>
          </a:xfrm>
        </p:spPr>
      </p:pic>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5">
            <a:alphaModFix amt="78000"/>
          </a:blip>
          <a:stretch>
            <a:fillRect/>
          </a:stretch>
        </p:blipFill>
        <p:spPr>
          <a:xfrm>
            <a:off x="0" y="-194685"/>
            <a:ext cx="10900612" cy="1310754"/>
          </a:xfrm>
          <a:prstGeom prst="rect">
            <a:avLst/>
          </a:prstGeom>
        </p:spPr>
      </p:pic>
    </p:spTree>
    <p:extLst>
      <p:ext uri="{BB962C8B-B14F-4D97-AF65-F5344CB8AC3E}">
        <p14:creationId xmlns:p14="http://schemas.microsoft.com/office/powerpoint/2010/main" val="187140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6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74F6A13-8920-D198-D2ED-EC3A09EB36BD}"/>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8F0DDA9-316B-3905-F29F-1D046ED1F5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BBD0A9AB-CB47-D899-A17F-54219105F8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CEB5DAA0-9555-4184-4504-B654596122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57B1DBF2-DDBA-66C8-585F-A7F23AC3C6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180EBAEB-7B47-A308-145A-6725347902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9CBC3B97-DC1F-D8B7-DB79-893447773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EBE1EF43-CAFE-68C9-0290-C8F51500F0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AC79589A-EC52-A713-DA3E-A9E3985A7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63E48D65-D876-CD48-3E02-018370FF296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97D2E721-CEA9-F058-E260-279C9127449B}"/>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r>
              <a:rPr lang="en-US" sz="2800" b="1" dirty="0">
                <a:solidFill>
                  <a:srgbClr val="0E101A"/>
                </a:solidFill>
                <a:latin typeface="Calibri" panose="020F0502020204030204"/>
                <a:ea typeface="+mn-ea"/>
                <a:cs typeface="+mn-cs"/>
              </a:rPr>
              <a:t>Live Demo</a:t>
            </a:r>
            <a:r>
              <a:rPr lang="en-US" sz="2700" dirty="0"/>
              <a:t>.</a:t>
            </a:r>
            <a:br>
              <a:rPr lang="en-US" sz="2700" dirty="0"/>
            </a:br>
            <a:r>
              <a:rPr lang="en-US" sz="2700" dirty="0"/>
              <a:t>Fast API</a:t>
            </a:r>
            <a:br>
              <a:rPr lang="en-US" sz="1600" dirty="0">
                <a:solidFill>
                  <a:schemeClr val="accent1"/>
                </a:solidFill>
              </a:rPr>
            </a:br>
            <a:br>
              <a:rPr lang="en-US" sz="2700" b="1" dirty="0"/>
            </a:br>
            <a:br>
              <a:rPr lang="en-US" sz="2600" dirty="0"/>
            </a:br>
            <a:endParaRPr lang="en-US" sz="2600" dirty="0"/>
          </a:p>
        </p:txBody>
      </p:sp>
      <p:pic>
        <p:nvPicPr>
          <p:cNvPr id="25" name="Picture 24">
            <a:extLst>
              <a:ext uri="{FF2B5EF4-FFF2-40B4-BE49-F238E27FC236}">
                <a16:creationId xmlns:a16="http://schemas.microsoft.com/office/drawing/2014/main" id="{3422966A-18B8-8364-05CE-44EBDE8C5C6E}"/>
              </a:ext>
            </a:extLst>
          </p:cNvPr>
          <p:cNvPicPr>
            <a:picLocks noChangeAspect="1"/>
          </p:cNvPicPr>
          <p:nvPr/>
        </p:nvPicPr>
        <p:blipFill>
          <a:blip r:embed="rId4">
            <a:alphaModFix amt="78000"/>
          </a:blip>
          <a:stretch>
            <a:fillRect/>
          </a:stretch>
        </p:blipFill>
        <p:spPr>
          <a:xfrm>
            <a:off x="0" y="-194685"/>
            <a:ext cx="10900612" cy="1310754"/>
          </a:xfrm>
          <a:prstGeom prst="rect">
            <a:avLst/>
          </a:prstGeom>
        </p:spPr>
      </p:pic>
      <p:pic>
        <p:nvPicPr>
          <p:cNvPr id="10" name="002">
            <a:hlinkClick r:id="" action="ppaction://media"/>
            <a:extLst>
              <a:ext uri="{FF2B5EF4-FFF2-40B4-BE49-F238E27FC236}">
                <a16:creationId xmlns:a16="http://schemas.microsoft.com/office/drawing/2014/main" id="{229C81C8-E8F6-937A-58A7-4793FB7221D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36558" y="1209091"/>
            <a:ext cx="9488242" cy="5337015"/>
          </a:xfrm>
        </p:spPr>
      </p:pic>
    </p:spTree>
    <p:extLst>
      <p:ext uri="{BB962C8B-B14F-4D97-AF65-F5344CB8AC3E}">
        <p14:creationId xmlns:p14="http://schemas.microsoft.com/office/powerpoint/2010/main" val="614673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96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DA770235-F3C8-4759-8D98-4FE60B9CEAB9}"/>
              </a:ext>
            </a:extLst>
          </p:cNvPr>
          <p:cNvSpPr>
            <a:spLocks noGrp="1"/>
          </p:cNvSpPr>
          <p:nvPr>
            <p:ph type="title"/>
          </p:nvPr>
        </p:nvSpPr>
        <p:spPr>
          <a:xfrm>
            <a:off x="479394" y="1070800"/>
            <a:ext cx="3939688" cy="5583126"/>
          </a:xfrm>
        </p:spPr>
        <p:txBody>
          <a:bodyPr vert="horz" lIns="91440" tIns="45720" rIns="91440" bIns="45720" rtlCol="0" anchor="ctr">
            <a:normAutofit/>
          </a:bodyPr>
          <a:lstStyle/>
          <a:p>
            <a:pPr marR="0" lvl="0" indent="38100" algn="r" fontAlgn="auto">
              <a:spcAft>
                <a:spcPts val="0"/>
              </a:spcAft>
              <a:tabLst/>
              <a:defRPr/>
            </a:pPr>
            <a:r>
              <a:rPr lang="en-US" sz="7400" b="1" kern="1200">
                <a:solidFill>
                  <a:schemeClr val="tx1"/>
                </a:solidFill>
                <a:latin typeface="+mj-lt"/>
                <a:ea typeface="+mj-ea"/>
                <a:cs typeface="+mj-cs"/>
              </a:rPr>
              <a:t>Summary </a:t>
            </a:r>
            <a:endParaRPr lang="en-US" sz="7400" kern="1200">
              <a:solidFill>
                <a:schemeClr val="tx1"/>
              </a:solidFill>
              <a:latin typeface="+mj-lt"/>
              <a:ea typeface="+mj-ea"/>
              <a:cs typeface="+mj-cs"/>
            </a:endParaRPr>
          </a:p>
        </p:txBody>
      </p:sp>
      <p:cxnSp>
        <p:nvCxnSpPr>
          <p:cNvPr id="27" name="Straight Connector 26">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28" name="TextBox 6">
            <a:extLst>
              <a:ext uri="{FF2B5EF4-FFF2-40B4-BE49-F238E27FC236}">
                <a16:creationId xmlns:a16="http://schemas.microsoft.com/office/drawing/2014/main" id="{CAD74854-E2ED-A409-FAFF-9DB8D8EE6AA0}"/>
              </a:ext>
            </a:extLst>
          </p:cNvPr>
          <p:cNvGraphicFramePr/>
          <p:nvPr>
            <p:extLst>
              <p:ext uri="{D42A27DB-BD31-4B8C-83A1-F6EECF244321}">
                <p14:modId xmlns:p14="http://schemas.microsoft.com/office/powerpoint/2010/main" val="1114691725"/>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49076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ird sitting on a bench in a park&#10;&#10;Description automatically generated">
            <a:extLst>
              <a:ext uri="{FF2B5EF4-FFF2-40B4-BE49-F238E27FC236}">
                <a16:creationId xmlns:a16="http://schemas.microsoft.com/office/drawing/2014/main" id="{E76BE00D-DB54-414D-B2C4-A35688BE37EF}"/>
              </a:ext>
            </a:extLst>
          </p:cNvPr>
          <p:cNvPicPr>
            <a:picLocks noChangeAspect="1"/>
          </p:cNvPicPr>
          <p:nvPr/>
        </p:nvPicPr>
        <p:blipFill rotWithShape="1">
          <a:blip r:embed="rId2">
            <a:extLst>
              <a:ext uri="{28A0092B-C50C-407E-A947-70E740481C1C}">
                <a14:useLocalDpi xmlns:a14="http://schemas.microsoft.com/office/drawing/2010/main" val="0"/>
              </a:ext>
            </a:extLst>
          </a:blip>
          <a:srcRect t="9091" r="23298"/>
          <a:stretch/>
        </p:blipFill>
        <p:spPr>
          <a:xfrm>
            <a:off x="3523488" y="10"/>
            <a:ext cx="8668512" cy="6857990"/>
          </a:xfrm>
          <a:prstGeom prst="rect">
            <a:avLst/>
          </a:prstGeom>
        </p:spPr>
      </p:pic>
      <p:sp>
        <p:nvSpPr>
          <p:cNvPr id="40" name="Rectangle 3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3657DB-558A-4444-92E1-C5D862AFE54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Thank you!</a:t>
            </a:r>
          </a:p>
        </p:txBody>
      </p:sp>
      <p:sp>
        <p:nvSpPr>
          <p:cNvPr id="37" name="Rectangle 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050535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22B78-63C0-446C-BA24-C6D89CFD7E85}"/>
              </a:ext>
            </a:extLst>
          </p:cNvPr>
          <p:cNvSpPr>
            <a:spLocks noGrp="1"/>
          </p:cNvSpPr>
          <p:nvPr>
            <p:ph type="title"/>
          </p:nvPr>
        </p:nvSpPr>
        <p:spPr>
          <a:xfrm>
            <a:off x="838200" y="2340430"/>
            <a:ext cx="4245429" cy="2206364"/>
          </a:xfrm>
        </p:spPr>
        <p:txBody>
          <a:bodyPr vert="horz" lIns="91440" tIns="45720" rIns="91440" bIns="45720" rtlCol="0" anchor="ctr">
            <a:normAutofit/>
          </a:bodyPr>
          <a:lstStyle/>
          <a:p>
            <a:pPr algn="ctr"/>
            <a:r>
              <a:rPr lang="en-US" sz="3400" kern="1200" dirty="0">
                <a:solidFill>
                  <a:schemeClr val="tx1"/>
                </a:solidFill>
                <a:latin typeface="+mj-lt"/>
                <a:ea typeface="+mj-ea"/>
                <a:cs typeface="+mj-cs"/>
              </a:rPr>
              <a:t>Book Store Virtual Assistant Prototype</a:t>
            </a:r>
          </a:p>
        </p:txBody>
      </p:sp>
      <p:sp>
        <p:nvSpPr>
          <p:cNvPr id="38" name="Freeform 5">
            <a:extLst>
              <a:ext uri="{FF2B5EF4-FFF2-40B4-BE49-F238E27FC236}">
                <a16:creationId xmlns:a16="http://schemas.microsoft.com/office/drawing/2014/main" id="{AF1E5E62-9EB9-408E-AE53-A04A4C811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171C0C3F-F007-48E0-8485-96A60BEAF18F}"/>
              </a:ext>
            </a:extLst>
          </p:cNvPr>
          <p:cNvPicPr>
            <a:picLocks noChangeAspect="1"/>
          </p:cNvPicPr>
          <p:nvPr/>
        </p:nvPicPr>
        <p:blipFill>
          <a:blip r:embed="rId2"/>
          <a:stretch>
            <a:fillRect/>
          </a:stretch>
        </p:blipFill>
        <p:spPr>
          <a:xfrm>
            <a:off x="6085115" y="1077256"/>
            <a:ext cx="5466806" cy="2965743"/>
          </a:xfrm>
          <a:prstGeom prst="rect">
            <a:avLst/>
          </a:prstGeom>
        </p:spPr>
      </p:pic>
      <p:sp>
        <p:nvSpPr>
          <p:cNvPr id="40" name="Freeform 7">
            <a:extLst>
              <a:ext uri="{FF2B5EF4-FFF2-40B4-BE49-F238E27FC236}">
                <a16:creationId xmlns:a16="http://schemas.microsoft.com/office/drawing/2014/main" id="{9C5704B2-7C5B-4738-AF0D-4A2756A69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3319"/>
            <a:ext cx="5925190" cy="2174681"/>
          </a:xfrm>
          <a:custGeom>
            <a:avLst/>
            <a:gdLst>
              <a:gd name="connsiteX0" fmla="*/ 1007162 w 5925190"/>
              <a:gd name="connsiteY0" fmla="*/ 0 h 2174681"/>
              <a:gd name="connsiteX1" fmla="*/ 5925190 w 5925190"/>
              <a:gd name="connsiteY1" fmla="*/ 0 h 2174681"/>
              <a:gd name="connsiteX2" fmla="*/ 5925190 w 5925190"/>
              <a:gd name="connsiteY2" fmla="*/ 2174681 h 2174681"/>
              <a:gd name="connsiteX3" fmla="*/ 0 w 5925190"/>
              <a:gd name="connsiteY3" fmla="*/ 2174681 h 2174681"/>
            </a:gdLst>
            <a:ahLst/>
            <a:cxnLst>
              <a:cxn ang="0">
                <a:pos x="connsiteX0" y="connsiteY0"/>
              </a:cxn>
              <a:cxn ang="0">
                <a:pos x="connsiteX1" y="connsiteY1"/>
              </a:cxn>
              <a:cxn ang="0">
                <a:pos x="connsiteX2" y="connsiteY2"/>
              </a:cxn>
              <a:cxn ang="0">
                <a:pos x="connsiteX3" y="connsiteY3"/>
              </a:cxn>
            </a:cxnLst>
            <a:rect l="l" t="t" r="r" b="b"/>
            <a:pathLst>
              <a:path w="5925190" h="2174681">
                <a:moveTo>
                  <a:pt x="1007162" y="0"/>
                </a:moveTo>
                <a:lnTo>
                  <a:pt x="5925190" y="0"/>
                </a:lnTo>
                <a:lnTo>
                  <a:pt x="5925190" y="2174681"/>
                </a:lnTo>
                <a:lnTo>
                  <a:pt x="0" y="217468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2" name="Freeform 6">
            <a:extLst>
              <a:ext uri="{FF2B5EF4-FFF2-40B4-BE49-F238E27FC236}">
                <a16:creationId xmlns:a16="http://schemas.microsoft.com/office/drawing/2014/main" id="{DFB36DC4-A410-4DF1-8453-1D85743F5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683319"/>
            <a:ext cx="7092887" cy="2174681"/>
          </a:xfrm>
          <a:custGeom>
            <a:avLst/>
            <a:gdLst>
              <a:gd name="connsiteX0" fmla="*/ 0 w 7092887"/>
              <a:gd name="connsiteY0" fmla="*/ 0 h 2174681"/>
              <a:gd name="connsiteX1" fmla="*/ 7092887 w 7092887"/>
              <a:gd name="connsiteY1" fmla="*/ 0 h 2174681"/>
              <a:gd name="connsiteX2" fmla="*/ 6085725 w 7092887"/>
              <a:gd name="connsiteY2" fmla="*/ 2174681 h 2174681"/>
              <a:gd name="connsiteX3" fmla="*/ 1524000 w 7092887"/>
              <a:gd name="connsiteY3" fmla="*/ 2174681 h 2174681"/>
              <a:gd name="connsiteX4" fmla="*/ 1200418 w 7092887"/>
              <a:gd name="connsiteY4" fmla="*/ 2174681 h 2174681"/>
              <a:gd name="connsiteX5" fmla="*/ 0 w 7092887"/>
              <a:gd name="connsiteY5" fmla="*/ 2174681 h 217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92887" h="2174681">
                <a:moveTo>
                  <a:pt x="0" y="0"/>
                </a:moveTo>
                <a:lnTo>
                  <a:pt x="7092887" y="0"/>
                </a:lnTo>
                <a:lnTo>
                  <a:pt x="6085725" y="2174681"/>
                </a:lnTo>
                <a:lnTo>
                  <a:pt x="1524000" y="2174681"/>
                </a:lnTo>
                <a:lnTo>
                  <a:pt x="1200418" y="2174681"/>
                </a:lnTo>
                <a:lnTo>
                  <a:pt x="0" y="2174681"/>
                </a:lnTo>
                <a:close/>
              </a:path>
            </a:pathLst>
          </a:custGeom>
          <a:solidFill>
            <a:srgbClr val="B2B2B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B2B2B2"/>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923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307DAF-6C53-457A-950B-56DBC07AADFB}"/>
              </a:ext>
            </a:extLst>
          </p:cNvPr>
          <p:cNvSpPr>
            <a:spLocks noGrp="1"/>
          </p:cNvSpPr>
          <p:nvPr>
            <p:ph type="title"/>
          </p:nvPr>
        </p:nvSpPr>
        <p:spPr>
          <a:xfrm>
            <a:off x="838200" y="365125"/>
            <a:ext cx="10515600" cy="1325563"/>
          </a:xfrm>
        </p:spPr>
        <p:txBody>
          <a:bodyPr>
            <a:normAutofit/>
          </a:bodyPr>
          <a:lstStyle/>
          <a:p>
            <a:r>
              <a:rPr lang="en-CA" sz="5400"/>
              <a:t>Agenda</a:t>
            </a:r>
          </a:p>
        </p:txBody>
      </p:sp>
      <p:sp>
        <p:nvSpPr>
          <p:cNvPr id="20"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 name="Content Placeholder 2">
            <a:extLst>
              <a:ext uri="{FF2B5EF4-FFF2-40B4-BE49-F238E27FC236}">
                <a16:creationId xmlns:a16="http://schemas.microsoft.com/office/drawing/2014/main" id="{3698D182-1B68-25B5-765D-C9CB2C3B5B1C}"/>
              </a:ext>
            </a:extLst>
          </p:cNvPr>
          <p:cNvGraphicFramePr>
            <a:graphicFrameLocks noGrp="1"/>
          </p:cNvGraphicFramePr>
          <p:nvPr>
            <p:ph idx="1"/>
            <p:extLst>
              <p:ext uri="{D42A27DB-BD31-4B8C-83A1-F6EECF244321}">
                <p14:modId xmlns:p14="http://schemas.microsoft.com/office/powerpoint/2010/main" val="3684607656"/>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537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CA" sz="2000" dirty="0">
              <a:latin typeface="+mj-lt"/>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8774143" cy="1192627"/>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Introduction </a:t>
            </a:r>
            <a:r>
              <a:rPr lang="en-US" sz="2800" b="1" dirty="0">
                <a:solidFill>
                  <a:prstClr val="black"/>
                </a:solidFill>
                <a:latin typeface="Calibri" panose="020F0502020204030204"/>
                <a:ea typeface="+mn-ea"/>
                <a:cs typeface="+mn-cs"/>
              </a:rPr>
              <a:t>:</a:t>
            </a:r>
            <a:b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br>
            <a:r>
              <a:rPr lang="en-US" sz="2700" b="1" dirty="0"/>
              <a:t>What chatbot </a:t>
            </a:r>
            <a:r>
              <a:rPr lang="en-US" sz="2700" b="1" dirty="0">
                <a:sym typeface="Wingdings" panose="05000000000000000000" pitchFamily="2" charset="2"/>
              </a:rPr>
              <a:t></a:t>
            </a:r>
            <a:br>
              <a:rPr lang="en-US" sz="2600" dirty="0"/>
            </a:br>
            <a:endParaRPr lang="en-US" sz="2600" dirty="0"/>
          </a:p>
        </p:txBody>
      </p:sp>
      <p:sp>
        <p:nvSpPr>
          <p:cNvPr id="6" name="Content Placeholder 5">
            <a:extLst>
              <a:ext uri="{FF2B5EF4-FFF2-40B4-BE49-F238E27FC236}">
                <a16:creationId xmlns:a16="http://schemas.microsoft.com/office/drawing/2014/main" id="{46F55B5D-8FEA-A8C3-36EB-367451EF3D10}"/>
              </a:ext>
            </a:extLst>
          </p:cNvPr>
          <p:cNvSpPr>
            <a:spLocks noGrp="1"/>
          </p:cNvSpPr>
          <p:nvPr>
            <p:ph idx="1"/>
          </p:nvPr>
        </p:nvSpPr>
        <p:spPr>
          <a:xfrm>
            <a:off x="731521" y="1292451"/>
            <a:ext cx="10515600" cy="4983315"/>
          </a:xfrm>
        </p:spPr>
        <p:txBody>
          <a:bodyPr>
            <a:normAutofit/>
          </a:bodyPr>
          <a:lstStyle/>
          <a:p>
            <a:pPr marL="0" indent="0">
              <a:buNone/>
            </a:pPr>
            <a:r>
              <a:rPr lang="en-US" sz="2400" b="0" i="0" dirty="0">
                <a:solidFill>
                  <a:schemeClr val="tx2"/>
                </a:solidFill>
                <a:effectLst/>
                <a:latin typeface="+mj-lt"/>
              </a:rPr>
              <a:t>An intelligent chatbot is the perfect virtual assistant for any bookstore or online store, seamlessly guiding customers through a personalized shopping experience, offering expert recommendations, and providing instant support around the clock, ensuring unparalleled convenience and satisfaction</a:t>
            </a:r>
            <a:r>
              <a:rPr lang="en-US" b="0" i="0" dirty="0">
                <a:solidFill>
                  <a:schemeClr val="tx2">
                    <a:lumMod val="50000"/>
                  </a:schemeClr>
                </a:solidFill>
                <a:effectLst/>
                <a:latin typeface="+mj-lt"/>
              </a:rPr>
              <a:t>.</a:t>
            </a:r>
          </a:p>
          <a:p>
            <a:pPr marL="0" indent="0">
              <a:buNone/>
            </a:pPr>
            <a:endParaRPr lang="en-US" b="0" i="0" dirty="0">
              <a:solidFill>
                <a:schemeClr val="tx2">
                  <a:lumMod val="50000"/>
                </a:schemeClr>
              </a:solidFill>
              <a:effectLst/>
              <a:latin typeface="+mj-lt"/>
            </a:endParaRPr>
          </a:p>
          <a:p>
            <a:pPr marL="0" indent="0">
              <a:buNone/>
            </a:pPr>
            <a:r>
              <a:rPr lang="en-US" b="1" dirty="0">
                <a:solidFill>
                  <a:schemeClr val="tx2">
                    <a:lumMod val="50000"/>
                  </a:schemeClr>
                </a:solidFill>
                <a:latin typeface="+mj-lt"/>
              </a:rPr>
              <a:t>AI-based Agent:</a:t>
            </a:r>
          </a:p>
          <a:p>
            <a:r>
              <a:rPr lang="en-US" b="1" dirty="0">
                <a:solidFill>
                  <a:schemeClr val="accent2">
                    <a:lumMod val="75000"/>
                  </a:schemeClr>
                </a:solidFill>
                <a:latin typeface="+mj-lt"/>
              </a:rPr>
              <a:t>Efficiency:</a:t>
            </a:r>
            <a:r>
              <a:rPr lang="en-US" dirty="0">
                <a:solidFill>
                  <a:schemeClr val="tx2">
                    <a:lumMod val="50000"/>
                  </a:schemeClr>
                </a:solidFill>
                <a:latin typeface="+mj-lt"/>
              </a:rPr>
              <a:t> </a:t>
            </a:r>
            <a:r>
              <a:rPr lang="en-US" sz="2000" dirty="0">
                <a:solidFill>
                  <a:schemeClr val="bg2">
                    <a:lumMod val="50000"/>
                  </a:schemeClr>
                </a:solidFill>
              </a:rPr>
              <a:t>by automating repetitive and rule-based tasks </a:t>
            </a:r>
            <a:endParaRPr lang="en-US" sz="1900" dirty="0">
              <a:solidFill>
                <a:schemeClr val="bg2">
                  <a:lumMod val="50000"/>
                </a:schemeClr>
              </a:solidFill>
            </a:endParaRPr>
          </a:p>
          <a:p>
            <a:r>
              <a:rPr lang="en-CA" b="1" i="0" dirty="0">
                <a:solidFill>
                  <a:schemeClr val="accent2">
                    <a:lumMod val="75000"/>
                  </a:schemeClr>
                </a:solidFill>
                <a:effectLst/>
                <a:latin typeface="+mj-lt"/>
              </a:rPr>
              <a:t>Accuracy:</a:t>
            </a:r>
            <a:r>
              <a:rPr lang="en-CA" b="0" i="0" dirty="0">
                <a:solidFill>
                  <a:schemeClr val="tx2">
                    <a:lumMod val="50000"/>
                  </a:schemeClr>
                </a:solidFill>
                <a:effectLst/>
                <a:latin typeface="+mj-lt"/>
              </a:rPr>
              <a:t> </a:t>
            </a:r>
            <a:r>
              <a:rPr lang="en-CA" sz="2000" dirty="0">
                <a:solidFill>
                  <a:schemeClr val="bg2">
                    <a:lumMod val="50000"/>
                  </a:schemeClr>
                </a:solidFill>
              </a:rPr>
              <a:t>minimize the possible human risk </a:t>
            </a:r>
          </a:p>
          <a:p>
            <a:r>
              <a:rPr lang="en-US" b="1" dirty="0">
                <a:solidFill>
                  <a:schemeClr val="accent2">
                    <a:lumMod val="75000"/>
                  </a:schemeClr>
                </a:solidFill>
                <a:latin typeface="+mj-lt"/>
              </a:rPr>
              <a:t>Scalability:</a:t>
            </a:r>
            <a:r>
              <a:rPr lang="en-US" dirty="0">
                <a:solidFill>
                  <a:schemeClr val="tx2">
                    <a:lumMod val="50000"/>
                  </a:schemeClr>
                </a:solidFill>
                <a:latin typeface="+mj-lt"/>
              </a:rPr>
              <a:t> </a:t>
            </a:r>
            <a:r>
              <a:rPr lang="en-US" sz="2000" dirty="0">
                <a:solidFill>
                  <a:schemeClr val="bg2">
                    <a:lumMod val="50000"/>
                  </a:schemeClr>
                </a:solidFill>
              </a:rPr>
              <a:t>AI-based Agent can scale easily to handle large datasets</a:t>
            </a:r>
          </a:p>
          <a:p>
            <a:r>
              <a:rPr lang="en-US" b="1" dirty="0">
                <a:solidFill>
                  <a:schemeClr val="accent2">
                    <a:lumMod val="75000"/>
                  </a:schemeClr>
                </a:solidFill>
                <a:latin typeface="+mj-lt"/>
              </a:rPr>
              <a:t>Real-time Processing: </a:t>
            </a:r>
            <a:r>
              <a:rPr lang="en-US" sz="2000" dirty="0">
                <a:solidFill>
                  <a:schemeClr val="bg2">
                    <a:lumMod val="50000"/>
                  </a:schemeClr>
                </a:solidFill>
              </a:rPr>
              <a:t>AI-based chatbot can be easily adapt with Data drift and ensures that the data pipeline is always up to date.</a:t>
            </a:r>
          </a:p>
        </p:txBody>
      </p:sp>
      <p:pic>
        <p:nvPicPr>
          <p:cNvPr id="10" name="Graphic 9" descr="Artificial Intelligence outline">
            <a:extLst>
              <a:ext uri="{FF2B5EF4-FFF2-40B4-BE49-F238E27FC236}">
                <a16:creationId xmlns:a16="http://schemas.microsoft.com/office/drawing/2014/main" id="{3BA04A0A-2B5C-CEEE-4847-198B93BD47F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 y="2854180"/>
            <a:ext cx="914400" cy="914400"/>
          </a:xfrm>
          <a:prstGeom prst="rect">
            <a:avLst/>
          </a:prstGeom>
        </p:spPr>
      </p:pic>
    </p:spTree>
    <p:extLst>
      <p:ext uri="{BB962C8B-B14F-4D97-AF65-F5344CB8AC3E}">
        <p14:creationId xmlns:p14="http://schemas.microsoft.com/office/powerpoint/2010/main" val="4145596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42B4A-D308-F852-6BB0-BD414A65FFC3}"/>
            </a:ext>
          </a:extLst>
        </p:cNvPr>
        <p:cNvGrpSpPr/>
        <p:nvPr/>
      </p:nvGrpSpPr>
      <p:grpSpPr>
        <a:xfrm>
          <a:off x="0" y="0"/>
          <a:ext cx="0" cy="0"/>
          <a:chOff x="0" y="0"/>
          <a:chExt cx="0" cy="0"/>
        </a:xfrm>
      </p:grpSpPr>
      <p:sp>
        <p:nvSpPr>
          <p:cNvPr id="4" name="Content Placeholder 2">
            <a:extLst>
              <a:ext uri="{FF2B5EF4-FFF2-40B4-BE49-F238E27FC236}">
                <a16:creationId xmlns:a16="http://schemas.microsoft.com/office/drawing/2014/main" id="{5FA779CA-21F3-669D-252B-66BAACD9D122}"/>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CA" sz="2000" dirty="0">
              <a:latin typeface="+mj-lt"/>
            </a:endParaRPr>
          </a:p>
        </p:txBody>
      </p:sp>
      <p:pic>
        <p:nvPicPr>
          <p:cNvPr id="25" name="Picture 24">
            <a:extLst>
              <a:ext uri="{FF2B5EF4-FFF2-40B4-BE49-F238E27FC236}">
                <a16:creationId xmlns:a16="http://schemas.microsoft.com/office/drawing/2014/main" id="{4FC6C585-EECC-042F-38EF-890FF7A86C3B}"/>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03B3D5F0-EAAA-ADFE-0CA4-DC46BEFCDBC8}"/>
              </a:ext>
            </a:extLst>
          </p:cNvPr>
          <p:cNvSpPr>
            <a:spLocks noGrp="1"/>
          </p:cNvSpPr>
          <p:nvPr>
            <p:ph type="title"/>
          </p:nvPr>
        </p:nvSpPr>
        <p:spPr>
          <a:xfrm>
            <a:off x="354090" y="178797"/>
            <a:ext cx="8774143" cy="1368716"/>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Introduction </a:t>
            </a:r>
            <a:r>
              <a:rPr lang="en-US" sz="2800" b="1" dirty="0">
                <a:solidFill>
                  <a:prstClr val="black"/>
                </a:solidFill>
                <a:latin typeface="Calibri" panose="020F0502020204030204"/>
                <a:ea typeface="+mn-ea"/>
                <a:cs typeface="+mn-cs"/>
              </a:rPr>
              <a:t>:</a:t>
            </a:r>
            <a:b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Data Gathering</a:t>
            </a: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742E0CB0-B58A-691C-E0E3-07F27F0B2736}"/>
              </a:ext>
            </a:extLst>
          </p:cNvPr>
          <p:cNvSpPr>
            <a:spLocks noGrp="1"/>
          </p:cNvSpPr>
          <p:nvPr>
            <p:ph idx="1"/>
          </p:nvPr>
        </p:nvSpPr>
        <p:spPr>
          <a:xfrm>
            <a:off x="731521" y="1292451"/>
            <a:ext cx="10515600" cy="4983315"/>
          </a:xfrm>
        </p:spPr>
        <p:txBody>
          <a:bodyPr>
            <a:normAutofit/>
          </a:bodyPr>
          <a:lstStyle/>
          <a:p>
            <a:pPr algn="justLow">
              <a:lnSpc>
                <a:spcPct val="107000"/>
              </a:lnSpc>
              <a:spcAft>
                <a:spcPts val="800"/>
              </a:spcAft>
            </a:pPr>
            <a:r>
              <a:rPr lang="en-CA" sz="1800" i="1" kern="100" dirty="0">
                <a:effectLst/>
                <a:latin typeface="Calibri" panose="020F0502020204030204" pitchFamily="34" charset="0"/>
                <a:ea typeface="Calibri" panose="020F0502020204030204" pitchFamily="34" charset="0"/>
                <a:cs typeface="Arial" panose="020B0604020202020204" pitchFamily="34" charset="0"/>
              </a:rPr>
              <a:t>Data Collection:</a:t>
            </a:r>
            <a:r>
              <a:rPr lang="en-CA" sz="1800" kern="100" dirty="0">
                <a:effectLst/>
                <a:latin typeface="Calibri" panose="020F0502020204030204" pitchFamily="34" charset="0"/>
                <a:ea typeface="Calibri" panose="020F0502020204030204" pitchFamily="34" charset="0"/>
                <a:cs typeface="Arial" panose="020B0604020202020204" pitchFamily="34" charset="0"/>
              </a:rPr>
              <a:t> The book-related data is stored and managed using </a:t>
            </a:r>
            <a:r>
              <a:rPr lang="en-CA" sz="1800" kern="100" dirty="0" err="1">
                <a:effectLst/>
                <a:latin typeface="Calibri" panose="020F0502020204030204" pitchFamily="34" charset="0"/>
                <a:ea typeface="Calibri" panose="020F0502020204030204" pitchFamily="34" charset="0"/>
                <a:cs typeface="Arial" panose="020B0604020202020204" pitchFamily="34" charset="0"/>
              </a:rPr>
              <a:t>Chromadb</a:t>
            </a:r>
            <a:r>
              <a:rPr lang="en-CA" sz="1800" kern="100" dirty="0">
                <a:effectLst/>
                <a:latin typeface="Calibri" panose="020F0502020204030204" pitchFamily="34" charset="0"/>
                <a:ea typeface="Calibri" panose="020F0502020204030204" pitchFamily="34" charset="0"/>
                <a:cs typeface="Arial" panose="020B0604020202020204" pitchFamily="34" charset="0"/>
              </a:rPr>
              <a:t>, a versatile vector database. Upon initialization, the chatbot creates a dedicated collection named "</a:t>
            </a:r>
            <a:r>
              <a:rPr lang="en-CA" sz="1800" kern="100" dirty="0" err="1">
                <a:effectLst/>
                <a:latin typeface="Calibri" panose="020F0502020204030204" pitchFamily="34" charset="0"/>
                <a:ea typeface="Calibri" panose="020F0502020204030204" pitchFamily="34" charset="0"/>
                <a:cs typeface="Arial" panose="020B0604020202020204" pitchFamily="34" charset="0"/>
              </a:rPr>
              <a:t>book_store</a:t>
            </a:r>
            <a:r>
              <a:rPr lang="en-CA" sz="1800" kern="100" dirty="0">
                <a:effectLst/>
                <a:latin typeface="Calibri" panose="020F0502020204030204" pitchFamily="34" charset="0"/>
                <a:ea typeface="Calibri" panose="020F0502020204030204" pitchFamily="34" charset="0"/>
                <a:cs typeface="Arial" panose="020B0604020202020204" pitchFamily="34" charset="0"/>
              </a:rPr>
              <a:t>" within </a:t>
            </a:r>
            <a:r>
              <a:rPr lang="en-CA" sz="1800" kern="100" dirty="0" err="1">
                <a:effectLst/>
                <a:latin typeface="Calibri" panose="020F0502020204030204" pitchFamily="34" charset="0"/>
                <a:ea typeface="Calibri" panose="020F0502020204030204" pitchFamily="34" charset="0"/>
                <a:cs typeface="Arial" panose="020B0604020202020204" pitchFamily="34" charset="0"/>
              </a:rPr>
              <a:t>Chromadb</a:t>
            </a:r>
            <a:r>
              <a:rPr lang="en-CA" sz="1800" kern="100" dirty="0">
                <a:effectLst/>
                <a:latin typeface="Calibri" panose="020F0502020204030204" pitchFamily="34" charset="0"/>
                <a:ea typeface="Calibri" panose="020F0502020204030204" pitchFamily="34" charset="0"/>
                <a:cs typeface="Arial" panose="020B0604020202020204" pitchFamily="34" charset="0"/>
              </a:rPr>
              <a:t> to store detailed information about each book, including its title, genre, author, and abstract.</a:t>
            </a:r>
          </a:p>
          <a:p>
            <a:pPr algn="justLow">
              <a:lnSpc>
                <a:spcPct val="107000"/>
              </a:lnSpc>
              <a:spcAft>
                <a:spcPts val="800"/>
              </a:spcAft>
            </a:pPr>
            <a:r>
              <a:rPr lang="en-CA" sz="1800" i="1" kern="100" dirty="0">
                <a:effectLst/>
                <a:latin typeface="Calibri" panose="020F0502020204030204" pitchFamily="34" charset="0"/>
                <a:ea typeface="Calibri" panose="020F0502020204030204" pitchFamily="34" charset="0"/>
                <a:cs typeface="Arial" panose="020B0604020202020204" pitchFamily="34" charset="0"/>
              </a:rPr>
              <a:t>General Information Collection:</a:t>
            </a:r>
            <a:r>
              <a:rPr lang="en-CA" sz="1800" kern="100" dirty="0">
                <a:effectLst/>
                <a:latin typeface="Calibri" panose="020F0502020204030204" pitchFamily="34" charset="0"/>
                <a:ea typeface="Calibri" panose="020F0502020204030204" pitchFamily="34" charset="0"/>
                <a:cs typeface="Arial" panose="020B0604020202020204" pitchFamily="34" charset="0"/>
              </a:rPr>
              <a:t> In addition to book-specific data, the chatbot also maintains a collection named "general" within </a:t>
            </a:r>
            <a:r>
              <a:rPr lang="en-CA" sz="1800" kern="100" dirty="0" err="1">
                <a:effectLst/>
                <a:latin typeface="Calibri" panose="020F0502020204030204" pitchFamily="34" charset="0"/>
                <a:ea typeface="Calibri" panose="020F0502020204030204" pitchFamily="34" charset="0"/>
                <a:cs typeface="Arial" panose="020B0604020202020204" pitchFamily="34" charset="0"/>
              </a:rPr>
              <a:t>Chromadb</a:t>
            </a:r>
            <a:r>
              <a:rPr lang="en-CA" sz="1800" kern="100" dirty="0">
                <a:effectLst/>
                <a:latin typeface="Calibri" panose="020F0502020204030204" pitchFamily="34" charset="0"/>
                <a:ea typeface="Calibri" panose="020F0502020204030204" pitchFamily="34" charset="0"/>
                <a:cs typeface="Arial" panose="020B0604020202020204" pitchFamily="34" charset="0"/>
              </a:rPr>
              <a:t>. This collection stores essential information such as return policies and purchasing methods, generated using GPT-3.5 with knowledge distillation techniques. This ensures that users can easily access relevant general information during their interactions with the chatbot.</a:t>
            </a:r>
          </a:p>
          <a:p>
            <a:pPr algn="justLow">
              <a:lnSpc>
                <a:spcPct val="107000"/>
              </a:lnSpc>
              <a:spcAft>
                <a:spcPts val="800"/>
              </a:spcAft>
            </a:pPr>
            <a:r>
              <a:rPr lang="en-CA" sz="1800" i="1" kern="100" dirty="0">
                <a:effectLst/>
                <a:latin typeface="Calibri" panose="020F0502020204030204" pitchFamily="34" charset="0"/>
                <a:ea typeface="Calibri" panose="020F0502020204030204" pitchFamily="34" charset="0"/>
                <a:cs typeface="Arial" panose="020B0604020202020204" pitchFamily="34" charset="0"/>
              </a:rPr>
              <a:t>User Activity Logging:</a:t>
            </a:r>
            <a:r>
              <a:rPr lang="en-CA" sz="1800" kern="100" dirty="0">
                <a:effectLst/>
                <a:latin typeface="Calibri" panose="020F0502020204030204" pitchFamily="34" charset="0"/>
                <a:ea typeface="Calibri" panose="020F0502020204030204" pitchFamily="34" charset="0"/>
                <a:cs typeface="Arial" panose="020B0604020202020204" pitchFamily="34" charset="0"/>
              </a:rPr>
              <a:t> To enhance user experience and enable personalized recommendations, the chatbot logs user interactions using SQLite. This "</a:t>
            </a:r>
            <a:r>
              <a:rPr lang="en-CA" sz="1800" kern="100" dirty="0" err="1">
                <a:effectLst/>
                <a:latin typeface="Calibri" panose="020F0502020204030204" pitchFamily="34" charset="0"/>
                <a:ea typeface="Calibri" panose="020F0502020204030204" pitchFamily="34" charset="0"/>
                <a:cs typeface="Arial" panose="020B0604020202020204" pitchFamily="34" charset="0"/>
              </a:rPr>
              <a:t>Log_saver</a:t>
            </a:r>
            <a:r>
              <a:rPr lang="en-CA" sz="1800" kern="100" dirty="0">
                <a:effectLst/>
                <a:latin typeface="Calibri" panose="020F0502020204030204" pitchFamily="34" charset="0"/>
                <a:ea typeface="Calibri" panose="020F0502020204030204" pitchFamily="34" charset="0"/>
                <a:cs typeface="Arial" panose="020B0604020202020204" pitchFamily="34" charset="0"/>
              </a:rPr>
              <a:t>" database records user searches, purchases, and other activities, providing valuable insights for refining the recommendation engine and improving overall performance.</a:t>
            </a:r>
          </a:p>
          <a:p>
            <a:pPr marL="0" indent="0">
              <a:buNone/>
            </a:pPr>
            <a:endParaRPr lang="en-US" b="0" i="0" dirty="0">
              <a:solidFill>
                <a:schemeClr val="tx2">
                  <a:lumMod val="50000"/>
                </a:schemeClr>
              </a:solidFill>
              <a:effectLst/>
              <a:latin typeface="+mj-lt"/>
            </a:endParaRPr>
          </a:p>
        </p:txBody>
      </p:sp>
      <p:pic>
        <p:nvPicPr>
          <p:cNvPr id="10" name="Graphic 9" descr="Artificial Intelligence outline">
            <a:extLst>
              <a:ext uri="{FF2B5EF4-FFF2-40B4-BE49-F238E27FC236}">
                <a16:creationId xmlns:a16="http://schemas.microsoft.com/office/drawing/2014/main" id="{6D6B25F2-C5D1-F985-0B0F-3862C94C4E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679" y="1292451"/>
            <a:ext cx="914400" cy="914400"/>
          </a:xfrm>
          <a:prstGeom prst="rect">
            <a:avLst/>
          </a:prstGeom>
        </p:spPr>
      </p:pic>
    </p:spTree>
    <p:extLst>
      <p:ext uri="{BB962C8B-B14F-4D97-AF65-F5344CB8AC3E}">
        <p14:creationId xmlns:p14="http://schemas.microsoft.com/office/powerpoint/2010/main" val="798898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14BDC2-66A0-83CD-6B7E-9953E0064130}"/>
            </a:ext>
          </a:extLst>
        </p:cNvPr>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AA1FBE9-F6C9-21B7-D439-197925DB8D7D}"/>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212BD0AC-066D-4DF8-A0BF-86DBEF3A7D64}"/>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5A955E74-B38A-6F58-A0BE-C34D0549161F}"/>
              </a:ext>
            </a:extLst>
          </p:cNvPr>
          <p:cNvSpPr>
            <a:spLocks noGrp="1"/>
          </p:cNvSpPr>
          <p:nvPr>
            <p:ph type="title"/>
          </p:nvPr>
        </p:nvSpPr>
        <p:spPr>
          <a:xfrm>
            <a:off x="354090" y="178797"/>
            <a:ext cx="8774143" cy="1368716"/>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Methodology </a:t>
            </a:r>
            <a:r>
              <a:rPr lang="en-US" sz="2800" b="1" dirty="0">
                <a:solidFill>
                  <a:prstClr val="black"/>
                </a:solidFill>
                <a:latin typeface="Calibri" panose="020F0502020204030204"/>
                <a:ea typeface="+mn-ea"/>
                <a:cs typeface="+mn-cs"/>
              </a:rPr>
              <a:t>:</a:t>
            </a:r>
            <a:b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b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470449D1-16F4-783F-F81B-EAA0D8328DC1}"/>
              </a:ext>
            </a:extLst>
          </p:cNvPr>
          <p:cNvSpPr>
            <a:spLocks noGrp="1"/>
          </p:cNvSpPr>
          <p:nvPr>
            <p:ph idx="1"/>
          </p:nvPr>
        </p:nvSpPr>
        <p:spPr>
          <a:xfrm>
            <a:off x="731521" y="1292451"/>
            <a:ext cx="10200336" cy="4983315"/>
          </a:xfrm>
        </p:spPr>
        <p:txBody>
          <a:bodyPr>
            <a:normAutofit/>
          </a:bodyPr>
          <a:lstStyle/>
          <a:p>
            <a:pPr algn="justLow">
              <a:lnSpc>
                <a:spcPct val="107000"/>
              </a:lnSpc>
              <a:spcAft>
                <a:spcPts val="800"/>
              </a:spcAft>
            </a:pPr>
            <a:r>
              <a:rPr lang="en-CA" sz="1800" i="1" kern="100" dirty="0">
                <a:effectLst/>
                <a:latin typeface="Calibri" panose="020F0502020204030204" pitchFamily="34" charset="0"/>
                <a:ea typeface="Calibri" panose="020F0502020204030204" pitchFamily="34" charset="0"/>
                <a:cs typeface="Arial" panose="020B0604020202020204" pitchFamily="34" charset="0"/>
              </a:rPr>
              <a:t>Technologies Used:</a:t>
            </a:r>
            <a:endParaRPr lang="en-CA" sz="18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Low">
              <a:lnSpc>
                <a:spcPct val="107000"/>
              </a:lnSpc>
              <a:spcAft>
                <a:spcPts val="800"/>
              </a:spcAft>
              <a:buSzPts val="1000"/>
              <a:buFont typeface="Symbol" panose="05050102010706020507" pitchFamily="18" charset="2"/>
              <a:buChar char=""/>
              <a:tabLst>
                <a:tab pos="457200" algn="l"/>
              </a:tabLst>
            </a:pPr>
            <a:r>
              <a:rPr lang="en-CA" sz="1800" kern="100" dirty="0" err="1">
                <a:effectLst/>
                <a:latin typeface="Calibri" panose="020F0502020204030204" pitchFamily="34" charset="0"/>
                <a:ea typeface="Calibri" panose="020F0502020204030204" pitchFamily="34" charset="0"/>
                <a:cs typeface="Arial" panose="020B0604020202020204" pitchFamily="34" charset="0"/>
              </a:rPr>
              <a:t>Chromadb</a:t>
            </a:r>
            <a:r>
              <a:rPr lang="en-CA" sz="1800" kern="100" dirty="0">
                <a:effectLst/>
                <a:latin typeface="Calibri" panose="020F0502020204030204" pitchFamily="34" charset="0"/>
                <a:ea typeface="Calibri" panose="020F0502020204030204" pitchFamily="34" charset="0"/>
                <a:cs typeface="Arial" panose="020B0604020202020204" pitchFamily="34" charset="0"/>
              </a:rPr>
              <a:t>: A powerful vector database used for efficient data storage and retrieval, enabling seamless handling of book-related information.</a:t>
            </a:r>
          </a:p>
          <a:p>
            <a:pPr marL="342900" lvl="0" indent="-342900" algn="justLow">
              <a:lnSpc>
                <a:spcPct val="107000"/>
              </a:lnSpc>
              <a:spcAft>
                <a:spcPts val="800"/>
              </a:spcAft>
              <a:buSzPts val="1000"/>
              <a:buFont typeface="Symbol" panose="05050102010706020507" pitchFamily="18" charset="2"/>
              <a:buChar char=""/>
              <a:tabLst>
                <a:tab pos="457200" algn="l"/>
              </a:tabLst>
            </a:pPr>
            <a:r>
              <a:rPr lang="en-CA" sz="1800" kern="100" dirty="0">
                <a:effectLst/>
                <a:latin typeface="Calibri" panose="020F0502020204030204" pitchFamily="34" charset="0"/>
                <a:ea typeface="Calibri" panose="020F0502020204030204" pitchFamily="34" charset="0"/>
                <a:cs typeface="Arial" panose="020B0604020202020204" pitchFamily="34" charset="0"/>
              </a:rPr>
              <a:t>OpenAI: Utilized for Named Entity Recognition (NER), intention detection, summarization, and question answering, ensuring accurate and context-aware responses.</a:t>
            </a:r>
          </a:p>
          <a:p>
            <a:pPr marL="342900" lvl="0" indent="-342900" algn="justLow">
              <a:lnSpc>
                <a:spcPct val="107000"/>
              </a:lnSpc>
              <a:spcAft>
                <a:spcPts val="800"/>
              </a:spcAft>
              <a:buSzPts val="1000"/>
              <a:buFont typeface="Symbol" panose="05050102010706020507" pitchFamily="18" charset="2"/>
              <a:buChar char=""/>
              <a:tabLst>
                <a:tab pos="457200" algn="l"/>
              </a:tabLst>
            </a:pPr>
            <a:r>
              <a:rPr lang="en-CA" sz="1800" kern="100" dirty="0" err="1">
                <a:effectLst/>
                <a:latin typeface="Calibri" panose="020F0502020204030204" pitchFamily="34" charset="0"/>
                <a:ea typeface="Calibri" panose="020F0502020204030204" pitchFamily="34" charset="0"/>
                <a:cs typeface="Arial" panose="020B0604020202020204" pitchFamily="34" charset="0"/>
              </a:rPr>
              <a:t>FastAPI</a:t>
            </a:r>
            <a:r>
              <a:rPr lang="en-CA" sz="1800" kern="100" dirty="0">
                <a:effectLst/>
                <a:latin typeface="Calibri" panose="020F0502020204030204" pitchFamily="34" charset="0"/>
                <a:ea typeface="Calibri" panose="020F0502020204030204" pitchFamily="34" charset="0"/>
                <a:cs typeface="Arial" panose="020B0604020202020204" pitchFamily="34" charset="0"/>
              </a:rPr>
              <a:t>: A high-performance framework used to develop the chatbot's API, facilitating rapid communication between the user interface and backend processes.</a:t>
            </a:r>
          </a:p>
          <a:p>
            <a:pPr marL="342900" lvl="0" indent="-342900" algn="justLow">
              <a:lnSpc>
                <a:spcPct val="107000"/>
              </a:lnSpc>
              <a:spcAft>
                <a:spcPts val="800"/>
              </a:spcAft>
              <a:buSzPts val="1000"/>
              <a:buFont typeface="Symbol" panose="05050102010706020507" pitchFamily="18" charset="2"/>
              <a:buChar char=""/>
              <a:tabLst>
                <a:tab pos="457200" algn="l"/>
              </a:tabLst>
            </a:pPr>
            <a:r>
              <a:rPr lang="en-CA" sz="1800" kern="100" dirty="0">
                <a:effectLst/>
                <a:latin typeface="Calibri" panose="020F0502020204030204" pitchFamily="34" charset="0"/>
                <a:ea typeface="Calibri" panose="020F0502020204030204" pitchFamily="34" charset="0"/>
                <a:cs typeface="Arial" panose="020B0604020202020204" pitchFamily="34" charset="0"/>
              </a:rPr>
              <a:t>SQLite: Employed for data management, logging user interactions, and powering the recommendation engine.</a:t>
            </a:r>
          </a:p>
          <a:p>
            <a:pPr marL="342900" lvl="0" indent="-342900" algn="justLow">
              <a:lnSpc>
                <a:spcPct val="107000"/>
              </a:lnSpc>
              <a:spcAft>
                <a:spcPts val="800"/>
              </a:spcAft>
              <a:buSzPts val="1000"/>
              <a:buFont typeface="Symbol" panose="05050102010706020507" pitchFamily="18" charset="2"/>
              <a:buChar char=""/>
              <a:tabLst>
                <a:tab pos="457200" algn="l"/>
              </a:tabLst>
            </a:pPr>
            <a:endParaRPr lang="en-CA" sz="1800" kern="100" dirty="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US" b="0" i="0" dirty="0">
              <a:solidFill>
                <a:schemeClr val="tx2">
                  <a:lumMod val="50000"/>
                </a:schemeClr>
              </a:solidFill>
              <a:effectLst/>
              <a:latin typeface="+mj-lt"/>
            </a:endParaRPr>
          </a:p>
        </p:txBody>
      </p:sp>
      <p:pic>
        <p:nvPicPr>
          <p:cNvPr id="10" name="Graphic 9" descr="Artificial Intelligence outline">
            <a:extLst>
              <a:ext uri="{FF2B5EF4-FFF2-40B4-BE49-F238E27FC236}">
                <a16:creationId xmlns:a16="http://schemas.microsoft.com/office/drawing/2014/main" id="{3F9A8AD5-540D-A97B-4088-AD06B72ACF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5779" y="1292451"/>
            <a:ext cx="914400" cy="914400"/>
          </a:xfrm>
          <a:prstGeom prst="rect">
            <a:avLst/>
          </a:prstGeom>
        </p:spPr>
      </p:pic>
    </p:spTree>
    <p:extLst>
      <p:ext uri="{BB962C8B-B14F-4D97-AF65-F5344CB8AC3E}">
        <p14:creationId xmlns:p14="http://schemas.microsoft.com/office/powerpoint/2010/main" val="3010204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48031"/>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Rectangle 19">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257770"/>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0" y="3462252"/>
            <a:ext cx="4837176" cy="297996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39DAC63-C769-4CDB-8875-ACDCAAF810B7}"/>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pic>
        <p:nvPicPr>
          <p:cNvPr id="25" name="Picture 24">
            <a:extLst>
              <a:ext uri="{FF2B5EF4-FFF2-40B4-BE49-F238E27FC236}">
                <a16:creationId xmlns:a16="http://schemas.microsoft.com/office/drawing/2014/main" id="{5FF3DCC6-2EBF-4A85-BB8C-995E952BDF68}"/>
              </a:ext>
            </a:extLst>
          </p:cNvPr>
          <p:cNvPicPr>
            <a:picLocks noChangeAspect="1"/>
          </p:cNvPicPr>
          <p:nvPr/>
        </p:nvPicPr>
        <p:blipFill>
          <a:blip r:embed="rId2">
            <a:alphaModFix amt="78000"/>
          </a:blip>
          <a:stretch>
            <a:fillRect/>
          </a:stretch>
        </p:blipFill>
        <p:spPr>
          <a:xfrm>
            <a:off x="-104509" y="-197100"/>
            <a:ext cx="10906689" cy="1310754"/>
          </a:xfrm>
          <a:prstGeom prst="rect">
            <a:avLst/>
          </a:prstGeom>
        </p:spPr>
      </p:pic>
      <p:sp>
        <p:nvSpPr>
          <p:cNvPr id="2" name="Title 1">
            <a:extLst>
              <a:ext uri="{FF2B5EF4-FFF2-40B4-BE49-F238E27FC236}">
                <a16:creationId xmlns:a16="http://schemas.microsoft.com/office/drawing/2014/main" id="{F6B411DA-6980-4713-9AC0-05F7F33BE2B0}"/>
              </a:ext>
            </a:extLst>
          </p:cNvPr>
          <p:cNvSpPr>
            <a:spLocks noGrp="1"/>
          </p:cNvSpPr>
          <p:nvPr>
            <p:ph type="title"/>
          </p:nvPr>
        </p:nvSpPr>
        <p:spPr>
          <a:xfrm>
            <a:off x="354090" y="178797"/>
            <a:ext cx="9970710" cy="1368716"/>
          </a:xfrm>
        </p:spPr>
        <p:txBody>
          <a:bodyPr vert="horz" lIns="91440" tIns="45720" rIns="91440" bIns="45720" rtlCol="0" anchor="t">
            <a:normAutofit fontScale="90000"/>
          </a:bodyPr>
          <a:lstStyle/>
          <a:p>
            <a:r>
              <a:rPr kumimoji="0" lang="en-US" sz="2800" b="1" i="0" u="none" strike="noStrike" kern="1200" cap="none" spc="0" normalizeH="0" baseline="0" noProof="0" dirty="0">
                <a:ln>
                  <a:noFill/>
                </a:ln>
                <a:solidFill>
                  <a:srgbClr val="0E101A"/>
                </a:solidFill>
                <a:effectLst/>
                <a:uLnTx/>
                <a:uFillTx/>
                <a:latin typeface="Calibri" panose="020F0502020204030204"/>
                <a:ea typeface="+mn-ea"/>
                <a:cs typeface="+mn-cs"/>
              </a:rPr>
              <a:t>Implementation:  </a:t>
            </a:r>
            <a: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t>Implementing a POC using Open-AI ( GPT 3.5 ) </a:t>
            </a:r>
            <a:br>
              <a:rPr kumimoji="0" lang="en-US" sz="2800" b="0" i="0" u="none" strike="noStrike" kern="1200" cap="none" spc="0" normalizeH="0" baseline="0" noProof="0" dirty="0">
                <a:ln>
                  <a:noFill/>
                </a:ln>
                <a:solidFill>
                  <a:srgbClr val="0E101A"/>
                </a:solidFill>
                <a:effectLst/>
                <a:uLnTx/>
                <a:uFillTx/>
                <a:latin typeface="Calibri" panose="020F0502020204030204"/>
                <a:ea typeface="+mn-ea"/>
                <a:cs typeface="+mn-cs"/>
              </a:rPr>
            </a:br>
            <a:r>
              <a:rPr lang="en-US" sz="2700" dirty="0"/>
              <a:t>GPT-3.5.</a:t>
            </a:r>
            <a:br>
              <a:rPr lang="en-US" sz="1600" dirty="0">
                <a:solidFill>
                  <a:schemeClr val="accent1"/>
                </a:solidFill>
              </a:rPr>
            </a:br>
            <a:br>
              <a:rPr lang="en-US" sz="2700" b="1" dirty="0"/>
            </a:br>
            <a:br>
              <a:rPr lang="en-US" sz="2600" dirty="0"/>
            </a:br>
            <a:endParaRPr lang="en-US" sz="2600" dirty="0"/>
          </a:p>
        </p:txBody>
      </p:sp>
      <p:sp>
        <p:nvSpPr>
          <p:cNvPr id="6" name="Content Placeholder 5">
            <a:extLst>
              <a:ext uri="{FF2B5EF4-FFF2-40B4-BE49-F238E27FC236}">
                <a16:creationId xmlns:a16="http://schemas.microsoft.com/office/drawing/2014/main" id="{46F55B5D-8FEA-A8C3-36EB-367451EF3D10}"/>
              </a:ext>
            </a:extLst>
          </p:cNvPr>
          <p:cNvSpPr>
            <a:spLocks noGrp="1"/>
          </p:cNvSpPr>
          <p:nvPr>
            <p:ph idx="1"/>
          </p:nvPr>
        </p:nvSpPr>
        <p:spPr>
          <a:xfrm>
            <a:off x="535665" y="1292451"/>
            <a:ext cx="10487535" cy="5565549"/>
          </a:xfrm>
        </p:spPr>
        <p:txBody>
          <a:bodyPr>
            <a:normAutofit fontScale="92500" lnSpcReduction="10000"/>
          </a:bodyPr>
          <a:lstStyle/>
          <a:p>
            <a:pPr algn="justLow"/>
            <a:endParaRPr lang="en-US" sz="2600" dirty="0">
              <a:solidFill>
                <a:schemeClr val="accent1"/>
              </a:solidFill>
              <a:latin typeface="+mj-lt"/>
            </a:endParaRPr>
          </a:p>
          <a:p>
            <a:r>
              <a:rPr lang="en-US" sz="3800" b="1" dirty="0"/>
              <a:t>Essential Requirements:</a:t>
            </a:r>
          </a:p>
          <a:p>
            <a:r>
              <a:rPr lang="en-US" sz="2600" b="1" dirty="0">
                <a:solidFill>
                  <a:schemeClr val="accent2">
                    <a:lumMod val="75000"/>
                  </a:schemeClr>
                </a:solidFill>
                <a:latin typeface="+mj-lt"/>
              </a:rPr>
              <a:t>OpenAI API Token: </a:t>
            </a:r>
            <a:r>
              <a:rPr lang="en-US" sz="2600" dirty="0">
                <a:solidFill>
                  <a:schemeClr val="bg2">
                    <a:lumMod val="50000"/>
                  </a:schemeClr>
                </a:solidFill>
              </a:rPr>
              <a:t>This token serves as the key to connect with the OpenAI platform.</a:t>
            </a:r>
          </a:p>
          <a:p>
            <a:r>
              <a:rPr lang="en-US" sz="2600" b="1" dirty="0">
                <a:solidFill>
                  <a:schemeClr val="accent2">
                    <a:lumMod val="75000"/>
                  </a:schemeClr>
                </a:solidFill>
                <a:latin typeface="+mj-lt"/>
              </a:rPr>
              <a:t>Python 3.9+: </a:t>
            </a:r>
            <a:r>
              <a:rPr lang="en-US" sz="2600" dirty="0">
                <a:solidFill>
                  <a:schemeClr val="bg2">
                    <a:lumMod val="50000"/>
                  </a:schemeClr>
                </a:solidFill>
              </a:rPr>
              <a:t>A prerequisite for running our AI-based ETL solution.</a:t>
            </a:r>
          </a:p>
          <a:p>
            <a:r>
              <a:rPr lang="en-US" sz="2600" b="1" dirty="0">
                <a:solidFill>
                  <a:schemeClr val="accent2">
                    <a:lumMod val="75000"/>
                  </a:schemeClr>
                </a:solidFill>
                <a:latin typeface="+mj-lt"/>
              </a:rPr>
              <a:t>Fast-API:</a:t>
            </a:r>
            <a:r>
              <a:rPr lang="en-US" sz="2600" dirty="0">
                <a:solidFill>
                  <a:schemeClr val="accent2">
                    <a:lumMod val="75000"/>
                  </a:schemeClr>
                </a:solidFill>
                <a:latin typeface="+mj-lt"/>
              </a:rPr>
              <a:t> </a:t>
            </a:r>
            <a:r>
              <a:rPr lang="en-US" sz="2600" dirty="0">
                <a:solidFill>
                  <a:schemeClr val="bg2">
                    <a:lumMod val="50000"/>
                  </a:schemeClr>
                </a:solidFill>
              </a:rPr>
              <a:t>We have employed Fast-API, to create a user-friendly dashboard and graphical user interface.</a:t>
            </a:r>
          </a:p>
          <a:p>
            <a:r>
              <a:rPr lang="en-US" sz="2600" b="1" dirty="0" err="1">
                <a:solidFill>
                  <a:schemeClr val="accent2">
                    <a:lumMod val="75000"/>
                  </a:schemeClr>
                </a:solidFill>
                <a:latin typeface="+mj-lt"/>
              </a:rPr>
              <a:t>Langchain</a:t>
            </a:r>
            <a:r>
              <a:rPr lang="en-US" sz="2600" b="1" dirty="0">
                <a:solidFill>
                  <a:schemeClr val="accent2">
                    <a:lumMod val="75000"/>
                  </a:schemeClr>
                </a:solidFill>
                <a:latin typeface="+mj-lt"/>
              </a:rPr>
              <a:t>, </a:t>
            </a:r>
            <a:r>
              <a:rPr lang="en-US" sz="2600" b="1" dirty="0" err="1">
                <a:solidFill>
                  <a:schemeClr val="accent2">
                    <a:lumMod val="75000"/>
                  </a:schemeClr>
                </a:solidFill>
                <a:latin typeface="+mj-lt"/>
              </a:rPr>
              <a:t>ChromaDB</a:t>
            </a:r>
            <a:r>
              <a:rPr lang="en-US" sz="2600" b="1" dirty="0">
                <a:solidFill>
                  <a:schemeClr val="accent2">
                    <a:lumMod val="75000"/>
                  </a:schemeClr>
                </a:solidFill>
                <a:latin typeface="+mj-lt"/>
              </a:rPr>
              <a:t>, Transforms, RASA, : </a:t>
            </a:r>
            <a:r>
              <a:rPr lang="en-US" sz="2600" dirty="0">
                <a:solidFill>
                  <a:schemeClr val="bg2">
                    <a:lumMod val="50000"/>
                  </a:schemeClr>
                </a:solidFill>
              </a:rPr>
              <a:t>These data manipulation libraries are instrumental for parsing and analyzing datasets.</a:t>
            </a:r>
          </a:p>
          <a:p>
            <a:r>
              <a:rPr lang="en-US" sz="2600" b="1" dirty="0">
                <a:latin typeface="+mj-lt"/>
              </a:rPr>
              <a:t>Engine and Cost Efficiency</a:t>
            </a:r>
            <a:r>
              <a:rPr lang="en-US" sz="2600" dirty="0">
                <a:solidFill>
                  <a:schemeClr val="accent1"/>
                </a:solidFill>
                <a:latin typeface="+mj-lt"/>
              </a:rPr>
              <a:t>:</a:t>
            </a:r>
          </a:p>
          <a:p>
            <a:r>
              <a:rPr lang="en-US" sz="2300" dirty="0">
                <a:solidFill>
                  <a:schemeClr val="bg2">
                    <a:lumMod val="50000"/>
                  </a:schemeClr>
                </a:solidFill>
              </a:rPr>
              <a:t>Within our project, we've chosen "text-davinci-003" as our GPT-3.5 model variant, which can effectively handle up to 4000 tokens. For our proof of concept, this variant is more than sufficient. Notably, the cost of utilizing this engine is approximately $0.002 per 1000 tokens, and this cost will be automatically computed and displayed during our live demonstration.</a:t>
            </a:r>
          </a:p>
        </p:txBody>
      </p:sp>
      <p:pic>
        <p:nvPicPr>
          <p:cNvPr id="5" name="Graphic 4" descr="Arrow circle outline">
            <a:extLst>
              <a:ext uri="{FF2B5EF4-FFF2-40B4-BE49-F238E27FC236}">
                <a16:creationId xmlns:a16="http://schemas.microsoft.com/office/drawing/2014/main" id="{3E409720-C1F9-D71F-3FB6-180CCDFC22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80826" y="1960945"/>
            <a:ext cx="1494329" cy="1494329"/>
          </a:xfrm>
          <a:prstGeom prst="rect">
            <a:avLst/>
          </a:prstGeom>
        </p:spPr>
      </p:pic>
      <p:pic>
        <p:nvPicPr>
          <p:cNvPr id="8" name="Graphic 7" descr="Lightbulb and gear with solid fill">
            <a:extLst>
              <a:ext uri="{FF2B5EF4-FFF2-40B4-BE49-F238E27FC236}">
                <a16:creationId xmlns:a16="http://schemas.microsoft.com/office/drawing/2014/main" id="{BD8927BC-543D-8C42-6435-69090C1D89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987588" y="2323652"/>
            <a:ext cx="723451" cy="723451"/>
          </a:xfrm>
          <a:prstGeom prst="rect">
            <a:avLst/>
          </a:prstGeom>
        </p:spPr>
      </p:pic>
    </p:spTree>
    <p:extLst>
      <p:ext uri="{BB962C8B-B14F-4D97-AF65-F5344CB8AC3E}">
        <p14:creationId xmlns:p14="http://schemas.microsoft.com/office/powerpoint/2010/main" val="195901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8CC990-1A3C-2B27-A4FA-656F6162CE04}"/>
            </a:ext>
          </a:extLst>
        </p:cNvPr>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112B4A7-3559-4D03-BE94-7DA52DBD6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790FD1-2E2E-6E6A-D59F-654D3AC249CF}"/>
              </a:ext>
            </a:extLst>
          </p:cNvPr>
          <p:cNvSpPr>
            <a:spLocks noGrp="1"/>
          </p:cNvSpPr>
          <p:nvPr>
            <p:ph type="title"/>
          </p:nvPr>
        </p:nvSpPr>
        <p:spPr>
          <a:xfrm>
            <a:off x="4485683" y="349664"/>
            <a:ext cx="7124671" cy="1638377"/>
          </a:xfrm>
        </p:spPr>
        <p:txBody>
          <a:bodyPr vert="horz" lIns="91440" tIns="45720" rIns="91440" bIns="45720" rtlCol="0" anchor="b">
            <a:normAutofit/>
          </a:bodyPr>
          <a:lstStyle/>
          <a:p>
            <a:r>
              <a:rPr kumimoji="0" lang="en-US" sz="2600" b="1" i="0" u="none" strike="noStrike" kern="1200" cap="none" spc="0" normalizeH="0" baseline="0" noProof="0">
                <a:ln>
                  <a:noFill/>
                </a:ln>
                <a:effectLst/>
                <a:uLnTx/>
                <a:uFillTx/>
                <a:latin typeface="Calibri" panose="020F0502020204030204"/>
                <a:ea typeface="+mn-ea"/>
                <a:cs typeface="+mn-cs"/>
              </a:rPr>
              <a:t>Implementation: </a:t>
            </a:r>
            <a:br>
              <a:rPr lang="en-US" sz="2600"/>
            </a:br>
            <a:r>
              <a:rPr lang="en-US" sz="2600"/>
              <a:t>Chatbot Functionality </a:t>
            </a:r>
            <a:br>
              <a:rPr lang="en-US" sz="2600" b="1"/>
            </a:br>
            <a:br>
              <a:rPr lang="en-US" sz="2600" dirty="0"/>
            </a:br>
            <a:endParaRPr lang="en-US" sz="2600" dirty="0"/>
          </a:p>
        </p:txBody>
      </p:sp>
      <p:sp>
        <p:nvSpPr>
          <p:cNvPr id="34" name="Rectangle 33">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361"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998176"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5" y="252538"/>
            <a:ext cx="3494670" cy="635292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Arrow circle outline">
            <a:extLst>
              <a:ext uri="{FF2B5EF4-FFF2-40B4-BE49-F238E27FC236}">
                <a16:creationId xmlns:a16="http://schemas.microsoft.com/office/drawing/2014/main" id="{BD8984F2-DEAD-F2BB-9BC6-B600B713FC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96809" y="393681"/>
            <a:ext cx="1374838" cy="1374838"/>
          </a:xfrm>
          <a:prstGeom prst="rect">
            <a:avLst/>
          </a:prstGeom>
        </p:spPr>
      </p:pic>
      <p:pic>
        <p:nvPicPr>
          <p:cNvPr id="8" name="Graphic 7" descr="Lightbulb and gear with solid fill">
            <a:extLst>
              <a:ext uri="{FF2B5EF4-FFF2-40B4-BE49-F238E27FC236}">
                <a16:creationId xmlns:a16="http://schemas.microsoft.com/office/drawing/2014/main" id="{DBE9EAD4-4A51-404C-5D3B-AD6479528FA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96809" y="1943317"/>
            <a:ext cx="1374838" cy="1374838"/>
          </a:xfrm>
          <a:prstGeom prst="rect">
            <a:avLst/>
          </a:prstGeom>
        </p:spPr>
      </p:pic>
      <p:pic>
        <p:nvPicPr>
          <p:cNvPr id="7" name="Picture 6" descr="A screenshot of a computer program&#10;&#10;Description automatically generated">
            <a:extLst>
              <a:ext uri="{FF2B5EF4-FFF2-40B4-BE49-F238E27FC236}">
                <a16:creationId xmlns:a16="http://schemas.microsoft.com/office/drawing/2014/main" id="{4CC5ECCF-4713-ED3B-52A5-A7091E1C76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8418" y="3321895"/>
            <a:ext cx="3216203" cy="2146816"/>
          </a:xfrm>
          <a:prstGeom prst="rect">
            <a:avLst/>
          </a:prstGeom>
        </p:spPr>
      </p:pic>
      <p:pic>
        <p:nvPicPr>
          <p:cNvPr id="25" name="Picture 24">
            <a:extLst>
              <a:ext uri="{FF2B5EF4-FFF2-40B4-BE49-F238E27FC236}">
                <a16:creationId xmlns:a16="http://schemas.microsoft.com/office/drawing/2014/main" id="{E06070C6-1209-055B-0F15-0CF0F62046B0}"/>
              </a:ext>
            </a:extLst>
          </p:cNvPr>
          <p:cNvPicPr>
            <a:picLocks noChangeAspect="1"/>
          </p:cNvPicPr>
          <p:nvPr/>
        </p:nvPicPr>
        <p:blipFill>
          <a:blip r:embed="rId7"/>
          <a:stretch>
            <a:fillRect/>
          </a:stretch>
        </p:blipFill>
        <p:spPr>
          <a:xfrm>
            <a:off x="581648" y="5549697"/>
            <a:ext cx="3005162" cy="360619"/>
          </a:xfrm>
          <a:prstGeom prst="rect">
            <a:avLst/>
          </a:prstGeom>
        </p:spPr>
      </p:pic>
      <p:sp>
        <p:nvSpPr>
          <p:cNvPr id="6" name="Content Placeholder 5">
            <a:extLst>
              <a:ext uri="{FF2B5EF4-FFF2-40B4-BE49-F238E27FC236}">
                <a16:creationId xmlns:a16="http://schemas.microsoft.com/office/drawing/2014/main" id="{C3AD7BAD-C37A-A576-5662-58FB0EFA7DB3}"/>
              </a:ext>
            </a:extLst>
          </p:cNvPr>
          <p:cNvSpPr>
            <a:spLocks noGrp="1"/>
          </p:cNvSpPr>
          <p:nvPr>
            <p:ph idx="1"/>
          </p:nvPr>
        </p:nvSpPr>
        <p:spPr>
          <a:xfrm>
            <a:off x="4488873" y="2620641"/>
            <a:ext cx="7115139" cy="3023702"/>
          </a:xfrm>
        </p:spPr>
        <p:txBody>
          <a:bodyPr anchor="t">
            <a:normAutofit/>
          </a:bodyPr>
          <a:lstStyle/>
          <a:p>
            <a:r>
              <a:rPr lang="en-US" sz="2000" dirty="0">
                <a:latin typeface="+mj-lt"/>
              </a:rPr>
              <a:t>Chatbot Operation: Powered by OpenAI's advanced capabilities, our chatbot offers a seamless and intuitive user experience. Upon receiving a user query, the chatbot employs NER to extract relevant entities and intention detection to discern the user's objective.</a:t>
            </a:r>
          </a:p>
          <a:p>
            <a:r>
              <a:rPr lang="en-US" sz="2000" dirty="0">
                <a:latin typeface="+mj-lt"/>
              </a:rPr>
              <a:t>Few-Shot Learning: Utilizing few-shot learning techniques, the chatbot continuously improves its understanding of user queries by analyzing a set of sample interactions provided in each query. This adaptive approach enables the chatbot to accurately interpret user intents and provide context-aware responses.</a:t>
            </a:r>
          </a:p>
          <a:p>
            <a:endParaRPr lang="en-US" sz="2000" dirty="0">
              <a:latin typeface="+mj-lt"/>
            </a:endParaRPr>
          </a:p>
        </p:txBody>
      </p:sp>
      <p:sp>
        <p:nvSpPr>
          <p:cNvPr id="4" name="Content Placeholder 2">
            <a:extLst>
              <a:ext uri="{FF2B5EF4-FFF2-40B4-BE49-F238E27FC236}">
                <a16:creationId xmlns:a16="http://schemas.microsoft.com/office/drawing/2014/main" id="{37A473ED-767D-B8B4-7109-96667C62C795}"/>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Tree>
    <p:extLst>
      <p:ext uri="{BB962C8B-B14F-4D97-AF65-F5344CB8AC3E}">
        <p14:creationId xmlns:p14="http://schemas.microsoft.com/office/powerpoint/2010/main" val="2166508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5E8C8EA-E893-0BE0-7ACB-79BEFE6C17D7}"/>
            </a:ext>
          </a:extLst>
        </p:cNvPr>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61293230-B0F6-45B1-96D1-13D18E242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B74BAD7-F0FC-4719-A31F-1ABDB621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48215" cy="6857999"/>
          </a:xfrm>
          <a:custGeom>
            <a:avLst/>
            <a:gdLst>
              <a:gd name="connsiteX0" fmla="*/ 0 w 9024730"/>
              <a:gd name="connsiteY0" fmla="*/ 0 h 6857999"/>
              <a:gd name="connsiteX1" fmla="*/ 9024730 w 9024730"/>
              <a:gd name="connsiteY1" fmla="*/ 0 h 6857999"/>
              <a:gd name="connsiteX2" fmla="*/ 9024730 w 9024730"/>
              <a:gd name="connsiteY2" fmla="*/ 2 h 6857999"/>
              <a:gd name="connsiteX3" fmla="*/ 8447016 w 9024730"/>
              <a:gd name="connsiteY3" fmla="*/ 2 h 6857999"/>
              <a:gd name="connsiteX4" fmla="*/ 8441214 w 9024730"/>
              <a:gd name="connsiteY4" fmla="*/ 14562 h 6857999"/>
              <a:gd name="connsiteX5" fmla="*/ 8445389 w 9024730"/>
              <a:gd name="connsiteY5" fmla="*/ 59077 h 6857999"/>
              <a:gd name="connsiteX6" fmla="*/ 8437086 w 9024730"/>
              <a:gd name="connsiteY6" fmla="*/ 107668 h 6857999"/>
              <a:gd name="connsiteX7" fmla="*/ 8458599 w 9024730"/>
              <a:gd name="connsiteY7" fmla="*/ 246136 h 6857999"/>
              <a:gd name="connsiteX8" fmla="*/ 8433237 w 9024730"/>
              <a:gd name="connsiteY8" fmla="*/ 372908 h 6857999"/>
              <a:gd name="connsiteX9" fmla="*/ 8430194 w 9024730"/>
              <a:gd name="connsiteY9" fmla="*/ 450607 h 6857999"/>
              <a:gd name="connsiteX10" fmla="*/ 8443315 w 9024730"/>
              <a:gd name="connsiteY10" fmla="*/ 812800 h 6857999"/>
              <a:gd name="connsiteX11" fmla="*/ 8453042 w 9024730"/>
              <a:gd name="connsiteY11" fmla="*/ 912727 h 6857999"/>
              <a:gd name="connsiteX12" fmla="*/ 8451649 w 9024730"/>
              <a:gd name="connsiteY12" fmla="*/ 989950 h 6857999"/>
              <a:gd name="connsiteX13" fmla="*/ 8455592 w 9024730"/>
              <a:gd name="connsiteY13" fmla="*/ 1141745 h 6857999"/>
              <a:gd name="connsiteX14" fmla="*/ 8470203 w 9024730"/>
              <a:gd name="connsiteY14" fmla="*/ 1265454 h 6857999"/>
              <a:gd name="connsiteX15" fmla="*/ 8499638 w 9024730"/>
              <a:gd name="connsiteY15" fmla="*/ 1385480 h 6857999"/>
              <a:gd name="connsiteX16" fmla="*/ 8518660 w 9024730"/>
              <a:gd name="connsiteY16" fmla="*/ 1458060 h 6857999"/>
              <a:gd name="connsiteX17" fmla="*/ 8539125 w 9024730"/>
              <a:gd name="connsiteY17" fmla="*/ 1513175 h 6857999"/>
              <a:gd name="connsiteX18" fmla="*/ 8570281 w 9024730"/>
              <a:gd name="connsiteY18" fmla="*/ 1570809 h 6857999"/>
              <a:gd name="connsiteX19" fmla="*/ 8605212 w 9024730"/>
              <a:gd name="connsiteY19" fmla="*/ 1638391 h 6857999"/>
              <a:gd name="connsiteX20" fmla="*/ 8626457 w 9024730"/>
              <a:gd name="connsiteY20" fmla="*/ 1742490 h 6857999"/>
              <a:gd name="connsiteX21" fmla="*/ 8654861 w 9024730"/>
              <a:gd name="connsiteY21" fmla="*/ 1818229 h 6857999"/>
              <a:gd name="connsiteX22" fmla="*/ 8648005 w 9024730"/>
              <a:gd name="connsiteY22" fmla="*/ 1862723 h 6857999"/>
              <a:gd name="connsiteX23" fmla="*/ 8654469 w 9024730"/>
              <a:gd name="connsiteY23" fmla="*/ 1917476 h 6857999"/>
              <a:gd name="connsiteX24" fmla="*/ 8649702 w 9024730"/>
              <a:gd name="connsiteY24" fmla="*/ 1972204 h 6857999"/>
              <a:gd name="connsiteX25" fmla="*/ 8656357 w 9024730"/>
              <a:gd name="connsiteY25" fmla="*/ 2054291 h 6857999"/>
              <a:gd name="connsiteX26" fmla="*/ 8648660 w 9024730"/>
              <a:gd name="connsiteY26" fmla="*/ 2227417 h 6857999"/>
              <a:gd name="connsiteX27" fmla="*/ 8607609 w 9024730"/>
              <a:gd name="connsiteY27" fmla="*/ 2510933 h 6857999"/>
              <a:gd name="connsiteX28" fmla="*/ 8608432 w 9024730"/>
              <a:gd name="connsiteY28" fmla="*/ 2741866 h 6857999"/>
              <a:gd name="connsiteX29" fmla="*/ 8619112 w 9024730"/>
              <a:gd name="connsiteY29" fmla="*/ 2864935 h 6857999"/>
              <a:gd name="connsiteX30" fmla="*/ 8627742 w 9024730"/>
              <a:gd name="connsiteY30" fmla="*/ 2950807 h 6857999"/>
              <a:gd name="connsiteX31" fmla="*/ 8611822 w 9024730"/>
              <a:gd name="connsiteY31" fmla="*/ 2978246 h 6857999"/>
              <a:gd name="connsiteX32" fmla="*/ 8608239 w 9024730"/>
              <a:gd name="connsiteY32" fmla="*/ 2995916 h 6857999"/>
              <a:gd name="connsiteX33" fmla="*/ 8598647 w 9024730"/>
              <a:gd name="connsiteY33" fmla="*/ 2998648 h 6857999"/>
              <a:gd name="connsiteX34" fmla="*/ 8587108 w 9024730"/>
              <a:gd name="connsiteY34" fmla="*/ 3023630 h 6857999"/>
              <a:gd name="connsiteX35" fmla="*/ 8577885 w 9024730"/>
              <a:gd name="connsiteY35" fmla="*/ 3096975 h 6857999"/>
              <a:gd name="connsiteX36" fmla="*/ 8557492 w 9024730"/>
              <a:gd name="connsiteY36" fmla="*/ 3216657 h 6857999"/>
              <a:gd name="connsiteX37" fmla="*/ 8560894 w 9024730"/>
              <a:gd name="connsiteY37" fmla="*/ 3310980 h 6857999"/>
              <a:gd name="connsiteX38" fmla="*/ 8547852 w 9024730"/>
              <a:gd name="connsiteY38" fmla="*/ 3344725 h 6857999"/>
              <a:gd name="connsiteX39" fmla="*/ 8535427 w 9024730"/>
              <a:gd name="connsiteY39" fmla="*/ 3393250 h 6857999"/>
              <a:gd name="connsiteX40" fmla="*/ 8520092 w 9024730"/>
              <a:gd name="connsiteY40" fmla="*/ 3514536 h 6857999"/>
              <a:gd name="connsiteX41" fmla="*/ 8497231 w 9024730"/>
              <a:gd name="connsiteY41" fmla="*/ 3686149 h 6857999"/>
              <a:gd name="connsiteX42" fmla="*/ 8489799 w 9024730"/>
              <a:gd name="connsiteY42" fmla="*/ 3692208 h 6857999"/>
              <a:gd name="connsiteX43" fmla="*/ 8475804 w 9024730"/>
              <a:gd name="connsiteY43" fmla="*/ 3776022 h 6857999"/>
              <a:gd name="connsiteX44" fmla="*/ 8471279 w 9024730"/>
              <a:gd name="connsiteY44" fmla="*/ 3977138 h 6857999"/>
              <a:gd name="connsiteX45" fmla="*/ 8408913 w 9024730"/>
              <a:gd name="connsiteY45" fmla="*/ 4222149 h 6857999"/>
              <a:gd name="connsiteX46" fmla="*/ 8402112 w 9024730"/>
              <a:gd name="connsiteY46" fmla="*/ 4364683 h 6857999"/>
              <a:gd name="connsiteX47" fmla="*/ 8393355 w 9024730"/>
              <a:gd name="connsiteY47" fmla="*/ 4462471 h 6857999"/>
              <a:gd name="connsiteX48" fmla="*/ 8376166 w 9024730"/>
              <a:gd name="connsiteY48" fmla="*/ 4574052 h 6857999"/>
              <a:gd name="connsiteX49" fmla="*/ 8341678 w 9024730"/>
              <a:gd name="connsiteY49" fmla="*/ 4667756 h 6857999"/>
              <a:gd name="connsiteX50" fmla="*/ 8273661 w 9024730"/>
              <a:gd name="connsiteY50" fmla="*/ 4799019 h 6857999"/>
              <a:gd name="connsiteX51" fmla="*/ 8256132 w 9024730"/>
              <a:gd name="connsiteY51" fmla="*/ 4849614 h 6857999"/>
              <a:gd name="connsiteX52" fmla="*/ 8226804 w 9024730"/>
              <a:gd name="connsiteY52" fmla="*/ 4919971 h 6857999"/>
              <a:gd name="connsiteX53" fmla="*/ 8171825 w 9024730"/>
              <a:gd name="connsiteY53" fmla="*/ 5010766 h 6857999"/>
              <a:gd name="connsiteX54" fmla="*/ 8143172 w 9024730"/>
              <a:gd name="connsiteY54" fmla="*/ 5088190 h 6857999"/>
              <a:gd name="connsiteX55" fmla="*/ 8126363 w 9024730"/>
              <a:gd name="connsiteY55" fmla="*/ 5143922 h 6857999"/>
              <a:gd name="connsiteX56" fmla="*/ 8103782 w 9024730"/>
              <a:gd name="connsiteY56" fmla="*/ 5284346 h 6857999"/>
              <a:gd name="connsiteX57" fmla="*/ 8084361 w 9024730"/>
              <a:gd name="connsiteY57" fmla="*/ 5390948 h 6857999"/>
              <a:gd name="connsiteX58" fmla="*/ 8062552 w 9024730"/>
              <a:gd name="connsiteY58" fmla="*/ 5470854 h 6857999"/>
              <a:gd name="connsiteX59" fmla="*/ 8057342 w 9024730"/>
              <a:gd name="connsiteY59" fmla="*/ 5529643 h 6857999"/>
              <a:gd name="connsiteX60" fmla="*/ 8044923 w 9024730"/>
              <a:gd name="connsiteY60" fmla="*/ 5597292 h 6857999"/>
              <a:gd name="connsiteX61" fmla="*/ 8035233 w 9024730"/>
              <a:gd name="connsiteY61" fmla="*/ 5608899 h 6857999"/>
              <a:gd name="connsiteX62" fmla="*/ 8018178 w 9024730"/>
              <a:gd name="connsiteY62" fmla="*/ 5684911 h 6857999"/>
              <a:gd name="connsiteX63" fmla="*/ 8018018 w 9024730"/>
              <a:gd name="connsiteY63" fmla="*/ 5755776 h 6857999"/>
              <a:gd name="connsiteX64" fmla="*/ 8008640 w 9024730"/>
              <a:gd name="connsiteY64" fmla="*/ 5889599 h 6857999"/>
              <a:gd name="connsiteX65" fmla="*/ 8013542 w 9024730"/>
              <a:gd name="connsiteY65" fmla="*/ 5989744 h 6857999"/>
              <a:gd name="connsiteX66" fmla="*/ 7980757 w 9024730"/>
              <a:gd name="connsiteY66" fmla="*/ 6084926 h 6857999"/>
              <a:gd name="connsiteX67" fmla="*/ 7975907 w 9024730"/>
              <a:gd name="connsiteY67" fmla="*/ 6346549 h 6857999"/>
              <a:gd name="connsiteX68" fmla="*/ 7974221 w 9024730"/>
              <a:gd name="connsiteY68" fmla="*/ 6527527 h 6857999"/>
              <a:gd name="connsiteX69" fmla="*/ 7979135 w 9024730"/>
              <a:gd name="connsiteY69" fmla="*/ 6627129 h 6857999"/>
              <a:gd name="connsiteX70" fmla="*/ 7979404 w 9024730"/>
              <a:gd name="connsiteY70" fmla="*/ 6694819 h 6857999"/>
              <a:gd name="connsiteX71" fmla="*/ 8009526 w 9024730"/>
              <a:gd name="connsiteY71" fmla="*/ 6765445 h 6857999"/>
              <a:gd name="connsiteX72" fmla="*/ 8018211 w 9024730"/>
              <a:gd name="connsiteY72" fmla="*/ 6844697 h 6857999"/>
              <a:gd name="connsiteX73" fmla="*/ 8019608 w 9024730"/>
              <a:gd name="connsiteY73" fmla="*/ 6857999 h 6857999"/>
              <a:gd name="connsiteX74" fmla="*/ 0 w 9024730"/>
              <a:gd name="connsiteY74"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9024730" h="6857999">
                <a:moveTo>
                  <a:pt x="0" y="0"/>
                </a:moveTo>
                <a:lnTo>
                  <a:pt x="9024730" y="0"/>
                </a:lnTo>
                <a:lnTo>
                  <a:pt x="9024730" y="2"/>
                </a:lnTo>
                <a:lnTo>
                  <a:pt x="8447016" y="2"/>
                </a:lnTo>
                <a:lnTo>
                  <a:pt x="8441214" y="14562"/>
                </a:lnTo>
                <a:lnTo>
                  <a:pt x="8445389" y="59077"/>
                </a:lnTo>
                <a:cubicBezTo>
                  <a:pt x="8445971" y="76949"/>
                  <a:pt x="8436504" y="89796"/>
                  <a:pt x="8437086" y="107668"/>
                </a:cubicBezTo>
                <a:cubicBezTo>
                  <a:pt x="8417947" y="138162"/>
                  <a:pt x="8459241" y="201929"/>
                  <a:pt x="8458599" y="246136"/>
                </a:cubicBezTo>
                <a:cubicBezTo>
                  <a:pt x="8457958" y="290343"/>
                  <a:pt x="8471649" y="364179"/>
                  <a:pt x="8433237" y="372908"/>
                </a:cubicBezTo>
                <a:cubicBezTo>
                  <a:pt x="8426916" y="431308"/>
                  <a:pt x="8438389" y="357606"/>
                  <a:pt x="8430194" y="450607"/>
                </a:cubicBezTo>
                <a:cubicBezTo>
                  <a:pt x="8466727" y="551950"/>
                  <a:pt x="8430182" y="787036"/>
                  <a:pt x="8443315" y="812800"/>
                </a:cubicBezTo>
                <a:cubicBezTo>
                  <a:pt x="8478999" y="860799"/>
                  <a:pt x="8435788" y="854953"/>
                  <a:pt x="8453042" y="912727"/>
                </a:cubicBezTo>
                <a:cubicBezTo>
                  <a:pt x="8462900" y="945986"/>
                  <a:pt x="8451223" y="951781"/>
                  <a:pt x="8451649" y="989950"/>
                </a:cubicBezTo>
                <a:cubicBezTo>
                  <a:pt x="8452074" y="1028120"/>
                  <a:pt x="8452500" y="1095828"/>
                  <a:pt x="8455592" y="1141745"/>
                </a:cubicBezTo>
                <a:cubicBezTo>
                  <a:pt x="8458684" y="1187662"/>
                  <a:pt x="8470047" y="1234783"/>
                  <a:pt x="8470203" y="1265454"/>
                </a:cubicBezTo>
                <a:cubicBezTo>
                  <a:pt x="8458947" y="1304052"/>
                  <a:pt x="8496012" y="1370755"/>
                  <a:pt x="8499638" y="1385480"/>
                </a:cubicBezTo>
                <a:cubicBezTo>
                  <a:pt x="8514485" y="1422714"/>
                  <a:pt x="8525070" y="1428103"/>
                  <a:pt x="8518660" y="1458060"/>
                </a:cubicBezTo>
                <a:cubicBezTo>
                  <a:pt x="8518783" y="1468057"/>
                  <a:pt x="8539003" y="1503177"/>
                  <a:pt x="8539125" y="1513175"/>
                </a:cubicBezTo>
                <a:lnTo>
                  <a:pt x="8570281" y="1570809"/>
                </a:lnTo>
                <a:cubicBezTo>
                  <a:pt x="8597636" y="1617136"/>
                  <a:pt x="8594573" y="1601443"/>
                  <a:pt x="8605212" y="1638391"/>
                </a:cubicBezTo>
                <a:cubicBezTo>
                  <a:pt x="8629645" y="1719640"/>
                  <a:pt x="8613884" y="1715203"/>
                  <a:pt x="8626457" y="1742490"/>
                </a:cubicBezTo>
                <a:lnTo>
                  <a:pt x="8654861" y="1818229"/>
                </a:lnTo>
                <a:cubicBezTo>
                  <a:pt x="8657202" y="1824059"/>
                  <a:pt x="8651899" y="1851211"/>
                  <a:pt x="8648005" y="1862723"/>
                </a:cubicBezTo>
                <a:lnTo>
                  <a:pt x="8654469" y="1917476"/>
                </a:lnTo>
                <a:lnTo>
                  <a:pt x="8649702" y="1972204"/>
                </a:lnTo>
                <a:cubicBezTo>
                  <a:pt x="8652251" y="1979569"/>
                  <a:pt x="8651461" y="2048203"/>
                  <a:pt x="8656357" y="2054291"/>
                </a:cubicBezTo>
                <a:cubicBezTo>
                  <a:pt x="8672645" y="2141657"/>
                  <a:pt x="8632397" y="2189849"/>
                  <a:pt x="8648660" y="2227417"/>
                </a:cubicBezTo>
                <a:cubicBezTo>
                  <a:pt x="8639941" y="2317591"/>
                  <a:pt x="8613796" y="2407644"/>
                  <a:pt x="8607609" y="2510933"/>
                </a:cubicBezTo>
                <a:cubicBezTo>
                  <a:pt x="8633490" y="2597916"/>
                  <a:pt x="8602674" y="2649734"/>
                  <a:pt x="8608432" y="2741866"/>
                </a:cubicBezTo>
                <a:cubicBezTo>
                  <a:pt x="8630300" y="2779815"/>
                  <a:pt x="8631929" y="2817058"/>
                  <a:pt x="8619112" y="2864935"/>
                </a:cubicBezTo>
                <a:cubicBezTo>
                  <a:pt x="8655820" y="2860552"/>
                  <a:pt x="8588374" y="2937673"/>
                  <a:pt x="8627742" y="2950807"/>
                </a:cubicBezTo>
                <a:lnTo>
                  <a:pt x="8611822" y="2978246"/>
                </a:lnTo>
                <a:lnTo>
                  <a:pt x="8608239" y="2995916"/>
                </a:lnTo>
                <a:lnTo>
                  <a:pt x="8598647" y="2998648"/>
                </a:lnTo>
                <a:lnTo>
                  <a:pt x="8587108" y="3023630"/>
                </a:lnTo>
                <a:cubicBezTo>
                  <a:pt x="8584111" y="3033333"/>
                  <a:pt x="8577413" y="3084375"/>
                  <a:pt x="8577885" y="3096975"/>
                </a:cubicBezTo>
                <a:cubicBezTo>
                  <a:pt x="8594321" y="3142205"/>
                  <a:pt x="8535131" y="3160433"/>
                  <a:pt x="8557492" y="3216657"/>
                </a:cubicBezTo>
                <a:cubicBezTo>
                  <a:pt x="8562518" y="3237178"/>
                  <a:pt x="8573573" y="3299737"/>
                  <a:pt x="8560894" y="3310980"/>
                </a:cubicBezTo>
                <a:cubicBezTo>
                  <a:pt x="8557601" y="3323902"/>
                  <a:pt x="8561083" y="3339340"/>
                  <a:pt x="8547852" y="3344725"/>
                </a:cubicBezTo>
                <a:cubicBezTo>
                  <a:pt x="8531788" y="3353908"/>
                  <a:pt x="8553430" y="3400659"/>
                  <a:pt x="8535427" y="3393250"/>
                </a:cubicBezTo>
                <a:cubicBezTo>
                  <a:pt x="8550195" y="3426421"/>
                  <a:pt x="8529553" y="3487753"/>
                  <a:pt x="8520092" y="3514536"/>
                </a:cubicBezTo>
                <a:cubicBezTo>
                  <a:pt x="8513726" y="3563353"/>
                  <a:pt x="8500070" y="3650327"/>
                  <a:pt x="8497231" y="3686149"/>
                </a:cubicBezTo>
                <a:cubicBezTo>
                  <a:pt x="8494574" y="3687657"/>
                  <a:pt x="8493370" y="3677229"/>
                  <a:pt x="8489799" y="3692208"/>
                </a:cubicBezTo>
                <a:cubicBezTo>
                  <a:pt x="8486228" y="3707187"/>
                  <a:pt x="8465938" y="3757479"/>
                  <a:pt x="8475804" y="3776022"/>
                </a:cubicBezTo>
                <a:cubicBezTo>
                  <a:pt x="8441061" y="3875691"/>
                  <a:pt x="8487451" y="3939839"/>
                  <a:pt x="8471279" y="3977138"/>
                </a:cubicBezTo>
                <a:cubicBezTo>
                  <a:pt x="8465599" y="4067300"/>
                  <a:pt x="8419685" y="4164564"/>
                  <a:pt x="8408913" y="4222149"/>
                </a:cubicBezTo>
                <a:cubicBezTo>
                  <a:pt x="8403583" y="4287917"/>
                  <a:pt x="8398240" y="4339232"/>
                  <a:pt x="8402112" y="4364683"/>
                </a:cubicBezTo>
                <a:lnTo>
                  <a:pt x="8393355" y="4462471"/>
                </a:lnTo>
                <a:cubicBezTo>
                  <a:pt x="8396004" y="4503329"/>
                  <a:pt x="8376320" y="4548111"/>
                  <a:pt x="8376166" y="4574052"/>
                </a:cubicBezTo>
                <a:cubicBezTo>
                  <a:pt x="8369380" y="4670665"/>
                  <a:pt x="8352302" y="4649921"/>
                  <a:pt x="8341678" y="4667756"/>
                </a:cubicBezTo>
                <a:cubicBezTo>
                  <a:pt x="8320864" y="4705850"/>
                  <a:pt x="8290794" y="4758928"/>
                  <a:pt x="8273661" y="4799019"/>
                </a:cubicBezTo>
                <a:cubicBezTo>
                  <a:pt x="8254323" y="4834076"/>
                  <a:pt x="8262378" y="4811645"/>
                  <a:pt x="8256132" y="4849614"/>
                </a:cubicBezTo>
                <a:cubicBezTo>
                  <a:pt x="8239320" y="4853334"/>
                  <a:pt x="8207060" y="4883089"/>
                  <a:pt x="8226804" y="4919971"/>
                </a:cubicBezTo>
                <a:lnTo>
                  <a:pt x="8171825" y="5010766"/>
                </a:lnTo>
                <a:cubicBezTo>
                  <a:pt x="8150097" y="4983259"/>
                  <a:pt x="8165842" y="5107656"/>
                  <a:pt x="8143172" y="5088190"/>
                </a:cubicBezTo>
                <a:cubicBezTo>
                  <a:pt x="8128060" y="5102008"/>
                  <a:pt x="8138350" y="5118851"/>
                  <a:pt x="8126363" y="5143922"/>
                </a:cubicBezTo>
                <a:cubicBezTo>
                  <a:pt x="8116335" y="5192745"/>
                  <a:pt x="8111851" y="5226225"/>
                  <a:pt x="8103782" y="5284346"/>
                </a:cubicBezTo>
                <a:cubicBezTo>
                  <a:pt x="8101016" y="5338386"/>
                  <a:pt x="8095811" y="5337325"/>
                  <a:pt x="8084361" y="5390948"/>
                </a:cubicBezTo>
                <a:cubicBezTo>
                  <a:pt x="8082912" y="5429655"/>
                  <a:pt x="8063705" y="5449508"/>
                  <a:pt x="8062552" y="5470854"/>
                </a:cubicBezTo>
                <a:cubicBezTo>
                  <a:pt x="8086776" y="5526328"/>
                  <a:pt x="8037513" y="5496377"/>
                  <a:pt x="8057342" y="5529643"/>
                </a:cubicBezTo>
                <a:cubicBezTo>
                  <a:pt x="8050653" y="5550879"/>
                  <a:pt x="8055939" y="5587444"/>
                  <a:pt x="8044923" y="5597292"/>
                </a:cubicBezTo>
                <a:lnTo>
                  <a:pt x="8035233" y="5608899"/>
                </a:lnTo>
                <a:cubicBezTo>
                  <a:pt x="8030775" y="5623501"/>
                  <a:pt x="8021047" y="5660431"/>
                  <a:pt x="8018178" y="5684911"/>
                </a:cubicBezTo>
                <a:cubicBezTo>
                  <a:pt x="8005590" y="5692608"/>
                  <a:pt x="8011744" y="5734344"/>
                  <a:pt x="8018018" y="5755776"/>
                </a:cubicBezTo>
                <a:cubicBezTo>
                  <a:pt x="8019409" y="5792777"/>
                  <a:pt x="7989082" y="5848613"/>
                  <a:pt x="8008640" y="5889599"/>
                </a:cubicBezTo>
                <a:cubicBezTo>
                  <a:pt x="8011480" y="5932097"/>
                  <a:pt x="8009486" y="5940901"/>
                  <a:pt x="8013542" y="5989744"/>
                </a:cubicBezTo>
                <a:cubicBezTo>
                  <a:pt x="8022089" y="6020787"/>
                  <a:pt x="7982918" y="6024963"/>
                  <a:pt x="7980757" y="6084926"/>
                </a:cubicBezTo>
                <a:cubicBezTo>
                  <a:pt x="7974117" y="6134231"/>
                  <a:pt x="7999371" y="6240432"/>
                  <a:pt x="7975907" y="6346549"/>
                </a:cubicBezTo>
                <a:cubicBezTo>
                  <a:pt x="7987225" y="6409741"/>
                  <a:pt x="7980509" y="6468689"/>
                  <a:pt x="7974221" y="6527527"/>
                </a:cubicBezTo>
                <a:cubicBezTo>
                  <a:pt x="7955361" y="6585667"/>
                  <a:pt x="7987786" y="6579284"/>
                  <a:pt x="7979135" y="6627129"/>
                </a:cubicBezTo>
                <a:cubicBezTo>
                  <a:pt x="7983057" y="6635153"/>
                  <a:pt x="7984986" y="6697665"/>
                  <a:pt x="7979404" y="6694819"/>
                </a:cubicBezTo>
                <a:cubicBezTo>
                  <a:pt x="7981755" y="6716947"/>
                  <a:pt x="8003903" y="6732844"/>
                  <a:pt x="8009526" y="6765445"/>
                </a:cubicBezTo>
                <a:cubicBezTo>
                  <a:pt x="8011113" y="6776325"/>
                  <a:pt x="8014662" y="6810511"/>
                  <a:pt x="8018211" y="6844697"/>
                </a:cubicBezTo>
                <a:lnTo>
                  <a:pt x="8019608" y="6857999"/>
                </a:lnTo>
                <a:lnTo>
                  <a:pt x="0" y="685799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507D5DB-A5A9-E6D3-BE89-A380729A0972}"/>
              </a:ext>
            </a:extLst>
          </p:cNvPr>
          <p:cNvSpPr>
            <a:spLocks noGrp="1"/>
          </p:cNvSpPr>
          <p:nvPr>
            <p:ph type="title"/>
          </p:nvPr>
        </p:nvSpPr>
        <p:spPr>
          <a:xfrm>
            <a:off x="1137034" y="609599"/>
            <a:ext cx="6596455" cy="1322888"/>
          </a:xfrm>
        </p:spPr>
        <p:txBody>
          <a:bodyPr vert="horz" lIns="91440" tIns="45720" rIns="91440" bIns="45720" rtlCol="0">
            <a:normAutofit/>
          </a:bodyPr>
          <a:lstStyle/>
          <a:p>
            <a:r>
              <a:rPr kumimoji="0" lang="en-US" sz="2100" b="1" i="0" u="none" strike="noStrike" kern="1200" cap="none" spc="0" normalizeH="0" baseline="0" noProof="0">
                <a:ln>
                  <a:noFill/>
                </a:ln>
                <a:effectLst/>
                <a:uLnTx/>
                <a:uFillTx/>
                <a:latin typeface="Calibri" panose="020F0502020204030204"/>
                <a:ea typeface="+mn-ea"/>
                <a:cs typeface="+mn-cs"/>
              </a:rPr>
              <a:t>Implementation: </a:t>
            </a:r>
            <a:br>
              <a:rPr lang="en-US" sz="2100"/>
            </a:br>
            <a:r>
              <a:rPr lang="en-US" sz="2100"/>
              <a:t>Chatbot Functionality </a:t>
            </a:r>
            <a:br>
              <a:rPr lang="en-US" sz="2100" b="1"/>
            </a:br>
            <a:br>
              <a:rPr lang="en-US" sz="2100"/>
            </a:br>
            <a:endParaRPr lang="en-US" sz="2100"/>
          </a:p>
        </p:txBody>
      </p:sp>
      <p:sp>
        <p:nvSpPr>
          <p:cNvPr id="6" name="Content Placeholder 5">
            <a:extLst>
              <a:ext uri="{FF2B5EF4-FFF2-40B4-BE49-F238E27FC236}">
                <a16:creationId xmlns:a16="http://schemas.microsoft.com/office/drawing/2014/main" id="{20EDD474-12BE-E45D-4357-3329CAD39798}"/>
              </a:ext>
            </a:extLst>
          </p:cNvPr>
          <p:cNvSpPr>
            <a:spLocks noGrp="1"/>
          </p:cNvSpPr>
          <p:nvPr>
            <p:ph idx="1"/>
          </p:nvPr>
        </p:nvSpPr>
        <p:spPr>
          <a:xfrm>
            <a:off x="1137034" y="2194101"/>
            <a:ext cx="6433805" cy="3908585"/>
          </a:xfrm>
        </p:spPr>
        <p:txBody>
          <a:bodyPr>
            <a:normAutofit/>
          </a:bodyPr>
          <a:lstStyle/>
          <a:p>
            <a:pPr>
              <a:spcAft>
                <a:spcPts val="800"/>
              </a:spcAft>
            </a:pPr>
            <a:r>
              <a:rPr lang="en-CA" sz="1100" i="1" kern="100">
                <a:effectLst/>
                <a:latin typeface="Calibri" panose="020F0502020204030204" pitchFamily="34" charset="0"/>
                <a:ea typeface="Calibri" panose="020F0502020204030204" pitchFamily="34" charset="0"/>
                <a:cs typeface="Arial" panose="020B0604020202020204" pitchFamily="34" charset="0"/>
              </a:rPr>
              <a:t>Handling Different Queries:</a:t>
            </a:r>
            <a:endParaRPr lang="en-CA" sz="1100" kern="100">
              <a:effectLst/>
              <a:latin typeface="Calibri" panose="020F0502020204030204" pitchFamily="34" charset="0"/>
              <a:ea typeface="Calibri" panose="020F0502020204030204" pitchFamily="34" charset="0"/>
              <a:cs typeface="Arial" panose="020B0604020202020204" pitchFamily="34" charset="0"/>
            </a:endParaRPr>
          </a:p>
          <a:p>
            <a:pPr marL="342900" lvl="0" indent="-342900">
              <a:spcAft>
                <a:spcPts val="800"/>
              </a:spcAft>
              <a:buFont typeface="+mj-lt"/>
              <a:buAutoNum type="arabicPeriod"/>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User initiates conversation with the chatbot via the API.</a:t>
            </a:r>
          </a:p>
          <a:p>
            <a:pPr marL="342900" lvl="0" indent="-342900">
              <a:spcAft>
                <a:spcPts val="800"/>
              </a:spcAft>
              <a:buFont typeface="+mj-lt"/>
              <a:buAutoNum type="arabicPeriod"/>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Chatbot applies NER and intention detection to interpret user query.</a:t>
            </a:r>
          </a:p>
          <a:p>
            <a:pPr marL="342900" lvl="0" indent="-342900">
              <a:spcAft>
                <a:spcPts val="800"/>
              </a:spcAft>
              <a:buFont typeface="+mj-lt"/>
              <a:buAutoNum type="arabicPeriod"/>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Depending on the intention, the chatbot retrieves relevant information from Chromadb or provides general information from the "general" collection.</a:t>
            </a:r>
          </a:p>
          <a:p>
            <a:pPr marL="342900" lvl="0" indent="-342900">
              <a:spcAft>
                <a:spcPts val="800"/>
              </a:spcAft>
              <a:buFont typeface="+mj-lt"/>
              <a:buAutoNum type="arabicPeriod"/>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User activity is logged in the SQLite database for future reference and recommendation.</a:t>
            </a:r>
          </a:p>
          <a:p>
            <a:pPr marL="342900" lvl="0" indent="-342900">
              <a:spcAft>
                <a:spcPts val="800"/>
              </a:spcAft>
              <a:buSzPts val="1000"/>
              <a:buFont typeface="Symbol" panose="05050102010706020507" pitchFamily="18" charset="2"/>
              <a:buChar char=""/>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Recommendation Requests: The chatbot recommends books based on user interests and preferences derived from past interactions.</a:t>
            </a:r>
          </a:p>
          <a:p>
            <a:pPr marL="342900" lvl="0" indent="-342900">
              <a:spcAft>
                <a:spcPts val="800"/>
              </a:spcAft>
              <a:buSzPts val="1000"/>
              <a:buFont typeface="Symbol" panose="05050102010706020507" pitchFamily="18" charset="2"/>
              <a:buChar char=""/>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Information Requests: Detailed information about books, authors, or genres is provided using summarization techniques.</a:t>
            </a:r>
          </a:p>
          <a:p>
            <a:pPr marL="342900" lvl="0" indent="-342900">
              <a:spcAft>
                <a:spcPts val="800"/>
              </a:spcAft>
              <a:buSzPts val="1000"/>
              <a:buFont typeface="Symbol" panose="05050102010706020507" pitchFamily="18" charset="2"/>
              <a:buChar char=""/>
              <a:tabLst>
                <a:tab pos="457200" algn="l"/>
              </a:tabLst>
            </a:pPr>
            <a:r>
              <a:rPr lang="en-CA" sz="1100" kern="100">
                <a:effectLst/>
                <a:latin typeface="Calibri" panose="020F0502020204030204" pitchFamily="34" charset="0"/>
                <a:ea typeface="Calibri" panose="020F0502020204030204" pitchFamily="34" charset="0"/>
                <a:cs typeface="Arial" panose="020B0604020202020204" pitchFamily="34" charset="0"/>
              </a:rPr>
              <a:t>General Inquiries: Users can inquire about return policies, purchasing methods, and other general information stored in the "general" collection</a:t>
            </a:r>
          </a:p>
        </p:txBody>
      </p:sp>
      <p:pic>
        <p:nvPicPr>
          <p:cNvPr id="8" name="Graphic 7" descr="Lightbulb and gear with solid fill">
            <a:extLst>
              <a:ext uri="{FF2B5EF4-FFF2-40B4-BE49-F238E27FC236}">
                <a16:creationId xmlns:a16="http://schemas.microsoft.com/office/drawing/2014/main" id="{3E323F9E-1968-41B7-9650-E759C778F3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54966" y="1889754"/>
            <a:ext cx="1183495" cy="1183495"/>
          </a:xfrm>
          <a:prstGeom prst="rect">
            <a:avLst/>
          </a:prstGeom>
        </p:spPr>
      </p:pic>
      <p:pic>
        <p:nvPicPr>
          <p:cNvPr id="9" name="Picture 8" descr="A computer screen shot of a code&#10;&#10;Description automatically generated">
            <a:extLst>
              <a:ext uri="{FF2B5EF4-FFF2-40B4-BE49-F238E27FC236}">
                <a16:creationId xmlns:a16="http://schemas.microsoft.com/office/drawing/2014/main" id="{143F6332-A853-20B3-C074-227E401BFA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4317" y="3299329"/>
            <a:ext cx="3562066" cy="2208993"/>
          </a:xfrm>
          <a:prstGeom prst="rect">
            <a:avLst/>
          </a:prstGeom>
        </p:spPr>
      </p:pic>
      <p:pic>
        <p:nvPicPr>
          <p:cNvPr id="25" name="Picture 24">
            <a:extLst>
              <a:ext uri="{FF2B5EF4-FFF2-40B4-BE49-F238E27FC236}">
                <a16:creationId xmlns:a16="http://schemas.microsoft.com/office/drawing/2014/main" id="{CA9B848C-0912-FF47-3A80-708DA6F26E5C}"/>
              </a:ext>
            </a:extLst>
          </p:cNvPr>
          <p:cNvPicPr>
            <a:picLocks noChangeAspect="1"/>
          </p:cNvPicPr>
          <p:nvPr/>
        </p:nvPicPr>
        <p:blipFill>
          <a:blip r:embed="rId5"/>
          <a:stretch>
            <a:fillRect/>
          </a:stretch>
        </p:blipFill>
        <p:spPr>
          <a:xfrm>
            <a:off x="8894368" y="5508322"/>
            <a:ext cx="2606508" cy="312780"/>
          </a:xfrm>
          <a:prstGeom prst="rect">
            <a:avLst/>
          </a:prstGeom>
        </p:spPr>
      </p:pic>
      <p:sp>
        <p:nvSpPr>
          <p:cNvPr id="4" name="Content Placeholder 2">
            <a:extLst>
              <a:ext uri="{FF2B5EF4-FFF2-40B4-BE49-F238E27FC236}">
                <a16:creationId xmlns:a16="http://schemas.microsoft.com/office/drawing/2014/main" id="{2C0E11E1-D46A-6897-B914-619B973D0F2A}"/>
              </a:ext>
            </a:extLst>
          </p:cNvPr>
          <p:cNvSpPr txBox="1">
            <a:spLocks/>
          </p:cNvSpPr>
          <p:nvPr/>
        </p:nvSpPr>
        <p:spPr>
          <a:xfrm>
            <a:off x="1017920" y="1506235"/>
            <a:ext cx="8236439" cy="4181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Tree>
    <p:extLst>
      <p:ext uri="{BB962C8B-B14F-4D97-AF65-F5344CB8AC3E}">
        <p14:creationId xmlns:p14="http://schemas.microsoft.com/office/powerpoint/2010/main" val="18074291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3333</TotalTime>
  <Words>999</Words>
  <Application>Microsoft Office PowerPoint</Application>
  <PresentationFormat>Widescreen</PresentationFormat>
  <Paragraphs>58</Paragraphs>
  <Slides>14</Slides>
  <Notes>1</Notes>
  <HiddenSlides>0</HiddenSlides>
  <MMClips>2</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14</vt:i4>
      </vt:variant>
    </vt:vector>
  </HeadingPairs>
  <TitlesOfParts>
    <vt:vector size="21" baseType="lpstr">
      <vt:lpstr>Arial</vt:lpstr>
      <vt:lpstr>Calibri</vt:lpstr>
      <vt:lpstr>Calibri Light</vt:lpstr>
      <vt:lpstr>Symbol</vt:lpstr>
      <vt:lpstr>Wingdings</vt:lpstr>
      <vt:lpstr>Office Theme</vt:lpstr>
      <vt:lpstr>1_Office Theme</vt:lpstr>
      <vt:lpstr>PowerPoint Presentation</vt:lpstr>
      <vt:lpstr>Book Store Virtual Assistant Prototype</vt:lpstr>
      <vt:lpstr>Agenda</vt:lpstr>
      <vt:lpstr>Introduction : What chatbot  </vt:lpstr>
      <vt:lpstr>Introduction : Data Gathering  </vt:lpstr>
      <vt:lpstr>Methodology :   </vt:lpstr>
      <vt:lpstr>Implementation:  Implementing a POC using Open-AI ( GPT 3.5 )  GPT-3.5.   </vt:lpstr>
      <vt:lpstr>Implementation:  Chatbot Functionality   </vt:lpstr>
      <vt:lpstr>Implementation:  Chatbot Functionality   </vt:lpstr>
      <vt:lpstr>Implementation </vt:lpstr>
      <vt:lpstr>Live Demo. Fast API   </vt:lpstr>
      <vt:lpstr>Live Demo. Fast API   </vt:lpstr>
      <vt:lpstr>Summary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AI.Forest</dc:creator>
  <cp:lastModifiedBy>babak emami</cp:lastModifiedBy>
  <cp:revision>35</cp:revision>
  <dcterms:created xsi:type="dcterms:W3CDTF">2021-06-21T06:36:33Z</dcterms:created>
  <dcterms:modified xsi:type="dcterms:W3CDTF">2024-02-19T03:43:55Z</dcterms:modified>
</cp:coreProperties>
</file>

<file path=docProps/thumbnail.jpeg>
</file>